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8" r:id="rId1"/>
  </p:sldMasterIdLst>
  <p:notesMasterIdLst>
    <p:notesMasterId r:id="rId35"/>
  </p:notesMasterIdLst>
  <p:handoutMasterIdLst>
    <p:handoutMasterId r:id="rId36"/>
  </p:handoutMasterIdLst>
  <p:sldIdLst>
    <p:sldId id="288" r:id="rId2"/>
    <p:sldId id="257" r:id="rId3"/>
    <p:sldId id="303" r:id="rId4"/>
    <p:sldId id="302" r:id="rId5"/>
    <p:sldId id="307" r:id="rId6"/>
    <p:sldId id="308" r:id="rId7"/>
    <p:sldId id="301" r:id="rId8"/>
    <p:sldId id="300" r:id="rId9"/>
    <p:sldId id="293" r:id="rId10"/>
    <p:sldId id="324" r:id="rId11"/>
    <p:sldId id="323" r:id="rId12"/>
    <p:sldId id="271" r:id="rId13"/>
    <p:sldId id="320" r:id="rId14"/>
    <p:sldId id="276" r:id="rId15"/>
    <p:sldId id="306" r:id="rId16"/>
    <p:sldId id="295" r:id="rId17"/>
    <p:sldId id="298" r:id="rId18"/>
    <p:sldId id="297" r:id="rId19"/>
    <p:sldId id="290" r:id="rId20"/>
    <p:sldId id="292" r:id="rId21"/>
    <p:sldId id="304" r:id="rId22"/>
    <p:sldId id="291" r:id="rId23"/>
    <p:sldId id="273" r:id="rId24"/>
    <p:sldId id="299" r:id="rId25"/>
    <p:sldId id="310" r:id="rId26"/>
    <p:sldId id="321" r:id="rId27"/>
    <p:sldId id="322" r:id="rId28"/>
    <p:sldId id="315" r:id="rId29"/>
    <p:sldId id="316" r:id="rId30"/>
    <p:sldId id="317" r:id="rId31"/>
    <p:sldId id="318" r:id="rId32"/>
    <p:sldId id="319" r:id="rId33"/>
    <p:sldId id="275" r:id="rId3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1181" autoAdjust="0"/>
    <p:restoredTop sz="94342" autoAdjust="0"/>
  </p:normalViewPr>
  <p:slideViewPr>
    <p:cSldViewPr snapToGrid="0" snapToObjects="1">
      <p:cViewPr>
        <p:scale>
          <a:sx n="150" d="100"/>
          <a:sy n="150" d="100"/>
        </p:scale>
        <p:origin x="-58" y="24"/>
      </p:cViewPr>
      <p:guideLst>
        <p:guide orient="horz" pos="2160"/>
        <p:guide pos="3840"/>
      </p:guideLst>
    </p:cSldViewPr>
  </p:slideViewPr>
  <p:notesTextViewPr>
    <p:cViewPr>
      <p:scale>
        <a:sx n="200" d="100"/>
        <a:sy n="200" d="100"/>
      </p:scale>
      <p:origin x="0" y="0"/>
    </p:cViewPr>
  </p:notesTextViewPr>
  <p:sorterViewPr>
    <p:cViewPr>
      <p:scale>
        <a:sx n="66" d="100"/>
        <a:sy n="66" d="100"/>
      </p:scale>
      <p:origin x="0" y="0"/>
    </p:cViewPr>
  </p:sorterViewPr>
  <p:notesViewPr>
    <p:cSldViewPr snapToGrid="0" snapToObjects="1">
      <p:cViewPr>
        <p:scale>
          <a:sx n="150" d="100"/>
          <a:sy n="150" d="100"/>
        </p:scale>
        <p:origin x="-1243" y="2275"/>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5" tIns="46657" rIns="93315" bIns="46657" rtlCol="0"/>
          <a:lstStyle>
            <a:lvl1pPr algn="r">
              <a:defRPr sz="1200"/>
            </a:lvl1pPr>
          </a:lstStyle>
          <a:p>
            <a:fld id="{EF19A763-8ACB-4CF7-9BA6-AEFCDD825C43}" type="datetimeFigureOut">
              <a:rPr lang="en-US" smtClean="0"/>
              <a:t>10/19/2017</a:t>
            </a:fld>
            <a:endParaRPr lang="en-US"/>
          </a:p>
        </p:txBody>
      </p:sp>
      <p:sp>
        <p:nvSpPr>
          <p:cNvPr id="4" name="Footer Placeholder 3"/>
          <p:cNvSpPr>
            <a:spLocks noGrp="1"/>
          </p:cNvSpPr>
          <p:nvPr>
            <p:ph type="ftr" sz="quarter" idx="2"/>
          </p:nvPr>
        </p:nvSpPr>
        <p:spPr>
          <a:xfrm>
            <a:off x="1" y="8842030"/>
            <a:ext cx="3043343" cy="465455"/>
          </a:xfrm>
          <a:prstGeom prst="rect">
            <a:avLst/>
          </a:prstGeom>
        </p:spPr>
        <p:txBody>
          <a:bodyPr vert="horz" lIns="93315" tIns="46657" rIns="93315" bIns="46657"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5" tIns="46657" rIns="93315" bIns="46657" rtlCol="0" anchor="b"/>
          <a:lstStyle>
            <a:lvl1pPr algn="r">
              <a:defRPr sz="1200"/>
            </a:lvl1pPr>
          </a:lstStyle>
          <a:p>
            <a:fld id="{B769D212-DF92-499C-8C15-6553B82B5B5B}" type="slidenum">
              <a:rPr lang="en-US" smtClean="0"/>
              <a:t>‹#›</a:t>
            </a:fld>
            <a:endParaRPr lang="en-US"/>
          </a:p>
        </p:txBody>
      </p:sp>
    </p:spTree>
    <p:extLst>
      <p:ext uri="{BB962C8B-B14F-4D97-AF65-F5344CB8AC3E}">
        <p14:creationId xmlns:p14="http://schemas.microsoft.com/office/powerpoint/2010/main" val="345604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5" tIns="46657" rIns="93315" bIns="46657" rtlCol="0"/>
          <a:lstStyle>
            <a:lvl1pPr algn="r">
              <a:defRPr sz="1200"/>
            </a:lvl1pPr>
          </a:lstStyle>
          <a:p>
            <a:fld id="{BBFBB2B2-ED72-D040-AD1D-5F6C2FBA038E}" type="datetimeFigureOut">
              <a:rPr lang="en-US" smtClean="0"/>
              <a:pPr/>
              <a:t>10/19/2017</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5" tIns="46657" rIns="93315" bIns="466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0"/>
            <a:ext cx="3043343" cy="465455"/>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5" tIns="46657" rIns="93315" bIns="46657" rtlCol="0" anchor="b"/>
          <a:lstStyle>
            <a:lvl1pPr algn="r">
              <a:defRPr sz="1200"/>
            </a:lvl1pPr>
          </a:lstStyle>
          <a:p>
            <a:fld id="{B9DB9B31-364F-EE43-8BC6-46928695BD07}" type="slidenum">
              <a:rPr lang="en-US" smtClean="0"/>
              <a:pPr/>
              <a:t>‹#›</a:t>
            </a:fld>
            <a:endParaRPr lang="en-US"/>
          </a:p>
        </p:txBody>
      </p:sp>
    </p:spTree>
    <p:extLst>
      <p:ext uri="{BB962C8B-B14F-4D97-AF65-F5344CB8AC3E}">
        <p14:creationId xmlns:p14="http://schemas.microsoft.com/office/powerpoint/2010/main" val="2388680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normAutofit/>
          </a:bodyPr>
          <a:lstStyle/>
          <a:p>
            <a:r>
              <a:rPr lang="en-US" sz="1400" dirty="0" err="1"/>
              <a:t>Mahalo</a:t>
            </a:r>
            <a:r>
              <a:rPr lang="en-US" sz="1400" dirty="0"/>
              <a:t> to the Senate &amp; House Committees for examining and exploring ways to address the affordable housing needs of DHHL beneficiaries. I was asked to present HCDB efforts in this area.</a:t>
            </a:r>
          </a:p>
          <a:p>
            <a:endParaRPr lang="en-US" sz="1400" dirty="0"/>
          </a:p>
          <a:p>
            <a:r>
              <a:rPr lang="en-US" sz="1400" dirty="0"/>
              <a:t>HCDB is a nonprofit development company formed in 2000. It’s entire Board is made up of native </a:t>
            </a:r>
            <a:r>
              <a:rPr lang="en-US" sz="1400" dirty="0" err="1"/>
              <a:t>Hawns</a:t>
            </a:r>
            <a:r>
              <a:rPr lang="en-US" sz="1400" dirty="0"/>
              <a:t> with the majority being homesteaders. We are dedicated to helping and bettering Hawaiian communities using various approaches which includes developing affordable housing. We’ve done replacement home projects and tax credit projects.</a:t>
            </a:r>
          </a:p>
        </p:txBody>
      </p:sp>
      <p:sp>
        <p:nvSpPr>
          <p:cNvPr id="4" name="Slide Number Placeholder 3"/>
          <p:cNvSpPr>
            <a:spLocks noGrp="1"/>
          </p:cNvSpPr>
          <p:nvPr>
            <p:ph type="sldNum" sz="quarter" idx="5"/>
          </p:nvPr>
        </p:nvSpPr>
        <p:spPr/>
        <p:txBody>
          <a:bodyPr/>
          <a:lstStyle/>
          <a:p>
            <a:pPr>
              <a:defRPr/>
            </a:pPr>
            <a:fld id="{300F6994-BB23-4136-ABE8-76A07FA51D7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a:t>
            </a:r>
            <a:r>
              <a:rPr lang="en-US" dirty="0" err="1" smtClean="0"/>
              <a:t>Kupuna</a:t>
            </a:r>
            <a:r>
              <a:rPr lang="en-US" dirty="0" smtClean="0"/>
              <a:t> Village</a:t>
            </a:r>
            <a:r>
              <a:rPr lang="en-US" baseline="0" dirty="0" smtClean="0"/>
              <a:t> Center </a:t>
            </a:r>
            <a:r>
              <a:rPr lang="en-US" dirty="0" smtClean="0"/>
              <a:t>Project</a:t>
            </a:r>
            <a:endParaRPr lang="en-US"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10</a:t>
            </a:fld>
            <a:endParaRPr lang="en-US"/>
          </a:p>
        </p:txBody>
      </p:sp>
    </p:spTree>
    <p:extLst>
      <p:ext uri="{BB962C8B-B14F-4D97-AF65-F5344CB8AC3E}">
        <p14:creationId xmlns:p14="http://schemas.microsoft.com/office/powerpoint/2010/main" val="288087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HCDB, In partnership with KS &amp; </a:t>
            </a:r>
            <a:r>
              <a:rPr lang="en-US" sz="1600" dirty="0" err="1"/>
              <a:t>Lunalilo</a:t>
            </a:r>
            <a:r>
              <a:rPr lang="en-US" sz="1600" dirty="0"/>
              <a:t> Homes, is creating a pilot project. </a:t>
            </a:r>
            <a:r>
              <a:rPr lang="en-US" sz="1600" dirty="0"/>
              <a:t>T</a:t>
            </a:r>
            <a:r>
              <a:rPr lang="en-US" sz="1600" dirty="0"/>
              <a:t>he </a:t>
            </a:r>
            <a:r>
              <a:rPr lang="en-US" sz="1600" dirty="0" err="1"/>
              <a:t>alii</a:t>
            </a:r>
            <a:r>
              <a:rPr lang="en-US" sz="1600" dirty="0"/>
              <a:t> trusts makes a lot of sense. Existing shopping Center is Kalama Valley owned by KS. Using LIHTC for the independent living </a:t>
            </a:r>
            <a:r>
              <a:rPr lang="en-US" sz="1600" dirty="0" err="1"/>
              <a:t>kupuna</a:t>
            </a:r>
            <a:r>
              <a:rPr lang="en-US" sz="1600" dirty="0"/>
              <a:t>. </a:t>
            </a:r>
            <a:r>
              <a:rPr lang="en-US" sz="1600" dirty="0"/>
              <a:t>P</a:t>
            </a:r>
            <a:r>
              <a:rPr lang="en-US" sz="1600" dirty="0"/>
              <a:t>rivate equity and financing will be used on the assisted living project. Hope to have a Weinberg Resource Center and possibly convert the under utilized commercial in ancillary services (drug store, beauty parlor, cafeteria)</a:t>
            </a:r>
          </a:p>
          <a:p>
            <a:r>
              <a:rPr lang="en-US" sz="1600" dirty="0"/>
              <a:t>28 Independent</a:t>
            </a:r>
          </a:p>
          <a:p>
            <a:r>
              <a:rPr lang="en-US" sz="1600" dirty="0"/>
              <a:t>90 Assisted</a:t>
            </a:r>
          </a:p>
          <a:p>
            <a:r>
              <a:rPr lang="en-US" sz="1600" dirty="0"/>
              <a:t>32 Memory Care</a:t>
            </a:r>
          </a:p>
          <a:p>
            <a:r>
              <a:rPr lang="en-US" sz="1600" dirty="0"/>
              <a:t>Project Cost: $42.5 mil</a:t>
            </a:r>
            <a:endParaRPr lang="en-US" sz="16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Signature Project</a:t>
            </a:r>
          </a:p>
          <a:p>
            <a:r>
              <a:rPr lang="en-US" dirty="0" smtClean="0"/>
              <a:t>HCDB working with Nanakuli Homestead </a:t>
            </a:r>
            <a:r>
              <a:rPr lang="en-US" dirty="0" err="1" smtClean="0"/>
              <a:t>Assn</a:t>
            </a:r>
            <a:r>
              <a:rPr lang="en-US" dirty="0" smtClean="0"/>
              <a:t> and various partners to develop NVC.</a:t>
            </a:r>
          </a:p>
          <a:p>
            <a:r>
              <a:rPr lang="en-US" dirty="0" smtClean="0"/>
              <a:t>2008 – 65 </a:t>
            </a:r>
            <a:r>
              <a:rPr lang="en-US" dirty="0" err="1" smtClean="0"/>
              <a:t>yr</a:t>
            </a:r>
            <a:r>
              <a:rPr lang="en-US" dirty="0" smtClean="0"/>
              <a:t> gen lease on 12 acres</a:t>
            </a:r>
            <a:r>
              <a:rPr lang="en-US" baseline="0" dirty="0" smtClean="0"/>
              <a:t> of DHHL lands.</a:t>
            </a:r>
          </a:p>
          <a:p>
            <a:r>
              <a:rPr lang="en-US" sz="1900" b="1" dirty="0"/>
              <a:t>Commercial/medical clinics</a:t>
            </a:r>
          </a:p>
          <a:p>
            <a:r>
              <a:rPr lang="en-US" sz="1900" b="1" dirty="0"/>
              <a:t>KS Agnes Cope Learning Center</a:t>
            </a:r>
            <a:endParaRPr lang="en-US" sz="1900" b="1"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12</a:t>
            </a:fld>
            <a:endParaRPr lang="en-US"/>
          </a:p>
        </p:txBody>
      </p:sp>
    </p:spTree>
    <p:extLst>
      <p:ext uri="{BB962C8B-B14F-4D97-AF65-F5344CB8AC3E}">
        <p14:creationId xmlns:p14="http://schemas.microsoft.com/office/powerpoint/2010/main" val="322852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A94935-35B4-420C-87A3-2542B0AAAE37}" type="slidenum">
              <a:rPr lang="en-US" smtClean="0"/>
              <a:pPr>
                <a:defRPr/>
              </a:pPr>
              <a:t>13</a:t>
            </a:fld>
            <a:endParaRPr lang="en-US"/>
          </a:p>
        </p:txBody>
      </p:sp>
    </p:spTree>
    <p:extLst>
      <p:ext uri="{BB962C8B-B14F-4D97-AF65-F5344CB8AC3E}">
        <p14:creationId xmlns:p14="http://schemas.microsoft.com/office/powerpoint/2010/main" val="536681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UHWO, HUD – Resource Center/Laundry</a:t>
            </a:r>
            <a:endParaRPr lang="en-US" dirty="0"/>
          </a:p>
        </p:txBody>
      </p:sp>
      <p:sp>
        <p:nvSpPr>
          <p:cNvPr id="4" name="Slide Number Placeholder 3"/>
          <p:cNvSpPr>
            <a:spLocks noGrp="1"/>
          </p:cNvSpPr>
          <p:nvPr>
            <p:ph type="sldNum" sz="quarter" idx="10"/>
          </p:nvPr>
        </p:nvSpPr>
        <p:spPr/>
        <p:txBody>
          <a:bodyPr/>
          <a:lstStyle/>
          <a:p>
            <a:pPr>
              <a:defRPr/>
            </a:pPr>
            <a:fld id="{B6A94935-35B4-420C-87A3-2542B0AAAE37}" type="slidenum">
              <a:rPr lang="en-US" smtClean="0"/>
              <a:pPr>
                <a:defRPr/>
              </a:pPr>
              <a:t>14</a:t>
            </a:fld>
            <a:endParaRPr lang="en-US"/>
          </a:p>
        </p:txBody>
      </p:sp>
    </p:spTree>
    <p:extLst>
      <p:ext uri="{BB962C8B-B14F-4D97-AF65-F5344CB8AC3E}">
        <p14:creationId xmlns:p14="http://schemas.microsoft.com/office/powerpoint/2010/main" val="368018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LIHTC Project</a:t>
            </a:r>
            <a:r>
              <a:rPr lang="en-US" baseline="0" dirty="0" smtClean="0"/>
              <a:t> on private lands</a:t>
            </a:r>
            <a:endParaRPr lang="en-US"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15</a:t>
            </a:fld>
            <a:endParaRPr lang="en-US"/>
          </a:p>
        </p:txBody>
      </p:sp>
    </p:spTree>
    <p:extLst>
      <p:ext uri="{BB962C8B-B14F-4D97-AF65-F5344CB8AC3E}">
        <p14:creationId xmlns:p14="http://schemas.microsoft.com/office/powerpoint/2010/main" val="276058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err="1"/>
              <a:t>Maili</a:t>
            </a:r>
            <a:r>
              <a:rPr lang="en-US" sz="1900" dirty="0"/>
              <a:t> Project – 52 units – 1 to 3 bedrooms – 2 stories -  Resource Center </a:t>
            </a:r>
            <a:r>
              <a:rPr lang="en-US" sz="1900" dirty="0" err="1"/>
              <a:t>w</a:t>
            </a:r>
            <a:r>
              <a:rPr lang="en-US" sz="1900" dirty="0"/>
              <a:t>/ a central park/garden area. Close to the beach, public transportation, WCCHC</a:t>
            </a:r>
          </a:p>
          <a:p>
            <a:r>
              <a:rPr lang="en-US" sz="1900" dirty="0"/>
              <a:t>$20 mil Project Budget: $2 mil County, 4% or 9% LIHTC</a:t>
            </a:r>
            <a:endParaRPr lang="en-US" sz="19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38 unit affordable units – June 2015 - only 2 </a:t>
            </a:r>
            <a:r>
              <a:rPr lang="en-US" sz="1900" dirty="0" err="1"/>
              <a:t>bedrm</a:t>
            </a:r>
            <a:r>
              <a:rPr lang="en-US" sz="1900" dirty="0"/>
              <a:t> units– Rehab project – using 9% - in partnership with Pacific Dev </a:t>
            </a:r>
            <a:r>
              <a:rPr lang="en-US" sz="1900" dirty="0" err="1"/>
              <a:t>Gp</a:t>
            </a:r>
            <a:r>
              <a:rPr lang="en-US" sz="1900" dirty="0"/>
              <a:t>.</a:t>
            </a:r>
          </a:p>
          <a:p>
            <a:r>
              <a:rPr lang="en-US" sz="1900" dirty="0"/>
              <a:t>Built in early 1960’s under HUD 236 Loan Program, Currently has Sec 8 residents.</a:t>
            </a:r>
          </a:p>
          <a:p>
            <a:r>
              <a:rPr lang="en-US" sz="1900" dirty="0"/>
              <a:t>Project Costs: $11.8 mil: </a:t>
            </a:r>
          </a:p>
          <a:p>
            <a:r>
              <a:rPr lang="en-US" sz="1900" dirty="0"/>
              <a:t>	9% LIHTC</a:t>
            </a:r>
          </a:p>
          <a:p>
            <a:r>
              <a:rPr lang="en-US" sz="1900" dirty="0"/>
              <a:t>	$3 mil RHTF</a:t>
            </a:r>
          </a:p>
          <a:p>
            <a:r>
              <a:rPr lang="en-US" sz="1900" dirty="0"/>
              <a:t>	 $3.3 mil HUD loan		 </a:t>
            </a:r>
            <a:endParaRPr lang="en-US" sz="19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LIHTC $18.7 mil Rehab Project: Feb 2016</a:t>
            </a:r>
          </a:p>
          <a:p>
            <a:r>
              <a:rPr lang="en-US" sz="1900" dirty="0"/>
              <a:t>121 units near Pearl Harbor – 14 story property built in early 1970’s under HUD 236 Loan Program. 24 project based Sec 8 residents. One high-rise and 2 mid-rise buildings, Contains 2, 3, &amp; 4 bedroom.</a:t>
            </a:r>
          </a:p>
          <a:p>
            <a:r>
              <a:rPr lang="en-US" sz="1900" dirty="0"/>
              <a:t>Again partnered w/ Pac </a:t>
            </a:r>
            <a:r>
              <a:rPr lang="en-US" sz="1900" dirty="0" err="1"/>
              <a:t>Dev</a:t>
            </a:r>
            <a:r>
              <a:rPr lang="en-US" sz="1900" dirty="0"/>
              <a:t> group using LIHTC</a:t>
            </a:r>
            <a:endParaRPr lang="en-US" sz="19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DHHL Potential Project</a:t>
            </a:r>
            <a:endParaRPr lang="en-US"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19</a:t>
            </a:fld>
            <a:endParaRPr lang="en-US"/>
          </a:p>
        </p:txBody>
      </p:sp>
    </p:spTree>
    <p:extLst>
      <p:ext uri="{BB962C8B-B14F-4D97-AF65-F5344CB8AC3E}">
        <p14:creationId xmlns:p14="http://schemas.microsoft.com/office/powerpoint/2010/main" val="53207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Hawaii is in housing crisis. With over 7,000 homeless, 5,000 on Oahu, and with a third being Hawaiian, with extremely overcrowded homestead households, with over 22,000 on DHHL’s waiting list, viable and effective solutions are needed. I like to present possible solutions.</a:t>
            </a:r>
            <a:endParaRPr lang="en-US" sz="19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acres – multifamily,</a:t>
            </a:r>
            <a:r>
              <a:rPr lang="en-US" baseline="0" dirty="0" smtClean="0"/>
              <a:t> </a:t>
            </a:r>
            <a:r>
              <a:rPr lang="en-US" baseline="0" dirty="0" err="1" smtClean="0"/>
              <a:t>kupuna</a:t>
            </a:r>
            <a:r>
              <a:rPr lang="en-US" baseline="0" dirty="0" smtClean="0"/>
              <a:t> housing, transitional rentals, resource center</a:t>
            </a:r>
            <a:endParaRPr lang="en-US"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20</a:t>
            </a:fld>
            <a:endParaRPr lang="en-US"/>
          </a:p>
        </p:txBody>
      </p:sp>
    </p:spTree>
    <p:extLst>
      <p:ext uri="{BB962C8B-B14F-4D97-AF65-F5344CB8AC3E}">
        <p14:creationId xmlns:p14="http://schemas.microsoft.com/office/powerpoint/2010/main" val="409791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potential project on DHHL lands</a:t>
            </a:r>
            <a:r>
              <a:rPr lang="en-US" baseline="0" dirty="0" smtClean="0"/>
              <a:t> being proposed by a homestead association.</a:t>
            </a:r>
            <a:endParaRPr lang="en-US"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21</a:t>
            </a:fld>
            <a:endParaRPr lang="en-US"/>
          </a:p>
        </p:txBody>
      </p:sp>
    </p:spTree>
    <p:extLst>
      <p:ext uri="{BB962C8B-B14F-4D97-AF65-F5344CB8AC3E}">
        <p14:creationId xmlns:p14="http://schemas.microsoft.com/office/powerpoint/2010/main" val="1520330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 acre DHHL lands – Waianae Kai Association – proposed</a:t>
            </a:r>
            <a:r>
              <a:rPr lang="en-US" baseline="0" dirty="0" smtClean="0"/>
              <a:t> project: 120 units: </a:t>
            </a:r>
            <a:r>
              <a:rPr lang="en-US" dirty="0" smtClean="0"/>
              <a:t>Single family, multi</a:t>
            </a:r>
            <a:r>
              <a:rPr lang="en-US" baseline="0" dirty="0" smtClean="0"/>
              <a:t> family, housing for special needs, community center and gardens, PV Farm</a:t>
            </a:r>
            <a:endParaRPr lang="en-US"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22</a:t>
            </a:fld>
            <a:endParaRPr lang="en-US"/>
          </a:p>
        </p:txBody>
      </p:sp>
    </p:spTree>
    <p:extLst>
      <p:ext uri="{BB962C8B-B14F-4D97-AF65-F5344CB8AC3E}">
        <p14:creationId xmlns:p14="http://schemas.microsoft.com/office/powerpoint/2010/main" val="2281426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Group 70</a:t>
            </a:r>
          </a:p>
          <a:p>
            <a:r>
              <a:rPr lang="en-US" sz="1900" dirty="0"/>
              <a:t>69/97 units Phase 1 (1 </a:t>
            </a:r>
            <a:r>
              <a:rPr lang="en-US" sz="1900" dirty="0" err="1"/>
              <a:t>bdrm</a:t>
            </a:r>
            <a:r>
              <a:rPr lang="en-US" sz="1900" dirty="0"/>
              <a:t>)</a:t>
            </a:r>
          </a:p>
          <a:p>
            <a:r>
              <a:rPr lang="en-US" sz="1900" dirty="0"/>
              <a:t>136 units</a:t>
            </a:r>
          </a:p>
          <a:p>
            <a:r>
              <a:rPr lang="en-US" sz="1900" dirty="0"/>
              <a:t>TOTAL: 369 Phase 1 &amp; 2 (1 </a:t>
            </a:r>
            <a:r>
              <a:rPr lang="en-US" sz="1900" dirty="0" err="1"/>
              <a:t>bdrm</a:t>
            </a:r>
            <a:r>
              <a:rPr lang="en-US" sz="1900" dirty="0"/>
              <a:t>)</a:t>
            </a:r>
          </a:p>
        </p:txBody>
      </p:sp>
      <p:sp>
        <p:nvSpPr>
          <p:cNvPr id="4" name="Slide Number Placeholder 3"/>
          <p:cNvSpPr>
            <a:spLocks noGrp="1"/>
          </p:cNvSpPr>
          <p:nvPr>
            <p:ph type="sldNum" sz="quarter" idx="10"/>
          </p:nvPr>
        </p:nvSpPr>
        <p:spPr/>
        <p:txBody>
          <a:bodyPr/>
          <a:lstStyle/>
          <a:p>
            <a:fld id="{B9DB9B31-364F-EE43-8BC6-46928695BD0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189095"/>
          </a:xfrm>
        </p:spPr>
        <p:txBody>
          <a:bodyPr>
            <a:noAutofit/>
          </a:bodyPr>
          <a:lstStyle/>
          <a:p>
            <a:r>
              <a:rPr lang="en-US" sz="1600" dirty="0"/>
              <a:t>T</a:t>
            </a:r>
            <a:r>
              <a:rPr lang="en-US" sz="1600" dirty="0"/>
              <a:t>hree phase Project. 3 acre block</a:t>
            </a:r>
          </a:p>
          <a:p>
            <a:pPr lvl="0"/>
            <a:r>
              <a:rPr lang="en-US" sz="1600" dirty="0"/>
              <a:t>1</a:t>
            </a:r>
            <a:r>
              <a:rPr lang="en-US" sz="1600" baseline="30000" dirty="0"/>
              <a:t>st</a:t>
            </a:r>
            <a:r>
              <a:rPr lang="en-US" sz="1600" dirty="0"/>
              <a:t> Phase:</a:t>
            </a:r>
            <a:r>
              <a:rPr lang="en-US" sz="1600" dirty="0"/>
              <a:t>13-story tower – 154 affordable senior rental units above commercial space –</a:t>
            </a:r>
          </a:p>
          <a:p>
            <a:r>
              <a:rPr lang="en-US" sz="1600" dirty="0"/>
              <a:t>13 story - 143 units (studio to 3 </a:t>
            </a:r>
            <a:r>
              <a:rPr lang="en-US" sz="1600" dirty="0" err="1"/>
              <a:t>bdrm</a:t>
            </a:r>
            <a:r>
              <a:rPr lang="en-US" sz="1600" dirty="0"/>
              <a:t>) – 30% - 60%AMI</a:t>
            </a:r>
          </a:p>
          <a:p>
            <a:pPr lvl="0"/>
            <a:r>
              <a:rPr lang="en-US" sz="1600" dirty="0"/>
              <a:t>Project Sponsors include:  Coastal Rim Properties, Inc.; </a:t>
            </a:r>
            <a:r>
              <a:rPr lang="en-US" sz="1600" dirty="0" err="1"/>
              <a:t>Highridge</a:t>
            </a:r>
            <a:r>
              <a:rPr lang="en-US" sz="1600" dirty="0"/>
              <a:t> Costa Development Company LLC; and Hawaiian Community Development Board;</a:t>
            </a:r>
          </a:p>
          <a:p>
            <a:pPr lvl="0"/>
            <a:r>
              <a:rPr lang="en-US" sz="1600" dirty="0"/>
              <a:t>Sept 2017 HHFDC approved the $64 mil project funding:</a:t>
            </a:r>
          </a:p>
          <a:p>
            <a:pPr lvl="0"/>
            <a:r>
              <a:rPr lang="en-US" sz="1600" dirty="0"/>
              <a:t>	$28 mil LIHTC</a:t>
            </a:r>
          </a:p>
          <a:p>
            <a:pPr lvl="0"/>
            <a:r>
              <a:rPr lang="en-US" sz="1600" dirty="0"/>
              <a:t>	$16.5 mil HMMF Bond</a:t>
            </a:r>
          </a:p>
          <a:p>
            <a:pPr lvl="0"/>
            <a:r>
              <a:rPr lang="en-US" sz="1600" dirty="0"/>
              <a:t>	$18 mil RHRF</a:t>
            </a:r>
          </a:p>
          <a:p>
            <a:pPr lvl="0"/>
            <a:r>
              <a:rPr lang="en-US" sz="1600" dirty="0"/>
              <a:t>3</a:t>
            </a:r>
            <a:r>
              <a:rPr lang="en-US" sz="1600" baseline="30000" dirty="0"/>
              <a:t>rd</a:t>
            </a:r>
            <a:r>
              <a:rPr lang="en-US" sz="1600" dirty="0"/>
              <a:t> </a:t>
            </a:r>
            <a:r>
              <a:rPr lang="en-US" sz="1600" dirty="0"/>
              <a:t>phase – additional single story retail</a:t>
            </a:r>
          </a:p>
          <a:p>
            <a:endParaRPr lang="en-US" sz="1600" dirty="0"/>
          </a:p>
          <a:p>
            <a:pPr lvl="0"/>
            <a:endParaRPr lang="en-US" sz="16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9DB9B31-364F-EE43-8BC6-46928695BD07}" type="slidenum">
              <a:rPr lang="en-US" smtClean="0"/>
              <a:t>25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67140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FB3DD-AE46-EC44-9C76-0372E8B7556D}" type="slidenum">
              <a:rPr lang="en-US" smtClean="0"/>
              <a:pPr/>
              <a:t>26</a:t>
            </a:fld>
            <a:endParaRPr lang="en-US"/>
          </a:p>
        </p:txBody>
      </p:sp>
    </p:spTree>
    <p:extLst>
      <p:ext uri="{BB962C8B-B14F-4D97-AF65-F5344CB8AC3E}">
        <p14:creationId xmlns:p14="http://schemas.microsoft.com/office/powerpoint/2010/main" val="660668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B9B31-364F-EE43-8BC6-46928695BD07}" type="slidenum">
              <a:rPr lang="en-US" smtClean="0"/>
              <a:pPr/>
              <a:t>27</a:t>
            </a:fld>
            <a:endParaRPr lang="en-US"/>
          </a:p>
        </p:txBody>
      </p:sp>
    </p:spTree>
    <p:extLst>
      <p:ext uri="{BB962C8B-B14F-4D97-AF65-F5344CB8AC3E}">
        <p14:creationId xmlns:p14="http://schemas.microsoft.com/office/powerpoint/2010/main" val="3859853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City &amp; county of </a:t>
            </a:r>
            <a:r>
              <a:rPr lang="en-US" dirty="0" err="1" smtClean="0"/>
              <a:t>Hono</a:t>
            </a:r>
            <a:r>
              <a:rPr lang="en-US" baseline="0" dirty="0" smtClean="0"/>
              <a:t> </a:t>
            </a:r>
            <a:r>
              <a:rPr lang="en-US" dirty="0" smtClean="0"/>
              <a:t>passed a ADU/</a:t>
            </a:r>
            <a:r>
              <a:rPr lang="en-US" dirty="0" err="1" smtClean="0"/>
              <a:t>Ohana</a:t>
            </a:r>
            <a:r>
              <a:rPr lang="en-US" dirty="0" smtClean="0"/>
              <a:t> ordinance that allows separate/partitioned and extension to existing houses. Therefore</a:t>
            </a:r>
            <a:r>
              <a:rPr lang="en-US" baseline="0" dirty="0" smtClean="0"/>
              <a:t> allows Homesteaders to expand and provide more housing for family and native Hawaiians.</a:t>
            </a:r>
            <a:endParaRPr lang="en-US"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28</a:t>
            </a:fld>
            <a:endParaRPr lang="en-US"/>
          </a:p>
        </p:txBody>
      </p:sp>
    </p:spTree>
    <p:extLst>
      <p:ext uri="{BB962C8B-B14F-4D97-AF65-F5344CB8AC3E}">
        <p14:creationId xmlns:p14="http://schemas.microsoft.com/office/powerpoint/2010/main" val="4082361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FB3DD-AE46-EC44-9C76-0372E8B7556D}" type="slidenum">
              <a:rPr lang="en-US" smtClean="0"/>
              <a:pPr/>
              <a:t>29</a:t>
            </a:fld>
            <a:endParaRPr lang="en-US"/>
          </a:p>
        </p:txBody>
      </p:sp>
    </p:spTree>
    <p:extLst>
      <p:ext uri="{BB962C8B-B14F-4D97-AF65-F5344CB8AC3E}">
        <p14:creationId xmlns:p14="http://schemas.microsoft.com/office/powerpoint/2010/main" val="336528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About 15 years ago DHHL tried a new approach – Rent to Own – in the </a:t>
            </a:r>
            <a:r>
              <a:rPr lang="en-US" sz="1900" dirty="0" err="1"/>
              <a:t>Maluohai</a:t>
            </a:r>
            <a:r>
              <a:rPr lang="en-US" sz="1900" dirty="0"/>
              <a:t> Village. </a:t>
            </a:r>
            <a:endParaRPr lang="en-US" sz="19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B9B31-364F-EE43-8BC6-46928695BD07}" type="slidenum">
              <a:rPr lang="en-US" smtClean="0"/>
              <a:pPr/>
              <a:t>30</a:t>
            </a:fld>
            <a:endParaRPr lang="en-US"/>
          </a:p>
        </p:txBody>
      </p:sp>
    </p:spTree>
    <p:extLst>
      <p:ext uri="{BB962C8B-B14F-4D97-AF65-F5344CB8AC3E}">
        <p14:creationId xmlns:p14="http://schemas.microsoft.com/office/powerpoint/2010/main" val="2765082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B9B31-364F-EE43-8BC6-46928695BD07}" type="slidenum">
              <a:rPr lang="en-US" smtClean="0"/>
              <a:pPr/>
              <a:t>31</a:t>
            </a:fld>
            <a:endParaRPr lang="en-US"/>
          </a:p>
        </p:txBody>
      </p:sp>
    </p:spTree>
    <p:extLst>
      <p:ext uri="{BB962C8B-B14F-4D97-AF65-F5344CB8AC3E}">
        <p14:creationId xmlns:p14="http://schemas.microsoft.com/office/powerpoint/2010/main" val="1281843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B9B31-364F-EE43-8BC6-46928695BD07}" type="slidenum">
              <a:rPr lang="en-US" smtClean="0"/>
              <a:pPr/>
              <a:t>32</a:t>
            </a:fld>
            <a:endParaRPr lang="en-US"/>
          </a:p>
        </p:txBody>
      </p:sp>
    </p:spTree>
    <p:extLst>
      <p:ext uri="{BB962C8B-B14F-4D97-AF65-F5344CB8AC3E}">
        <p14:creationId xmlns:p14="http://schemas.microsoft.com/office/powerpoint/2010/main" val="2196211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A94935-35B4-420C-87A3-2542B0AAAE37}" type="slidenum">
              <a:rPr lang="en-US" smtClean="0"/>
              <a:pPr>
                <a:defRPr/>
              </a:pPr>
              <a:t>33</a:t>
            </a:fld>
            <a:endParaRPr lang="en-US"/>
          </a:p>
        </p:txBody>
      </p:sp>
    </p:spTree>
    <p:extLst>
      <p:ext uri="{BB962C8B-B14F-4D97-AF65-F5344CB8AC3E}">
        <p14:creationId xmlns:p14="http://schemas.microsoft.com/office/powerpoint/2010/main" val="156733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2100" dirty="0"/>
              <a:t>DHHL retained Mark Development to build the project using a financing approach never used before.</a:t>
            </a:r>
          </a:p>
          <a:p>
            <a:pPr lvl="0"/>
            <a:r>
              <a:rPr lang="en-US" sz="2100" dirty="0"/>
              <a:t> MD received National recognition from the National Assn of Home Builders for the project.  The approach generated $6.7 mil in equity which was passed onto homesteaders. Developed by Mark Development, Inc. – 69 of 70 families bought their houses– Homesteaders used NAHASDA to finance the purchase of the home they’d been living in for the last 15 years.</a:t>
            </a:r>
          </a:p>
          <a:p>
            <a:r>
              <a:rPr lang="en-US" sz="2100" dirty="0"/>
              <a:t>Purchase price: $63,000 to $77,000 for 3 &amp; 4 bedroom houses</a:t>
            </a:r>
          </a:p>
          <a:p>
            <a:endParaRPr lang="en-US" sz="8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6575">
              <a:defRPr/>
            </a:pPr>
            <a:r>
              <a:rPr lang="en-US" sz="2100" dirty="0"/>
              <a:t>Estimated Project Budget:</a:t>
            </a:r>
          </a:p>
          <a:p>
            <a:pPr>
              <a:defRPr/>
            </a:pPr>
            <a:r>
              <a:rPr lang="en-US" sz="2100" dirty="0"/>
              <a:t> $11,920,000 Total </a:t>
            </a:r>
            <a:r>
              <a:rPr lang="en-US" sz="2500" dirty="0"/>
              <a:t>Project</a:t>
            </a:r>
            <a:r>
              <a:rPr lang="en-US" sz="2100" dirty="0"/>
              <a:t> </a:t>
            </a:r>
            <a:r>
              <a:rPr lang="en-US" sz="2100" dirty="0"/>
              <a:t>Cost</a:t>
            </a:r>
            <a:endParaRPr lang="en-US" sz="2100" dirty="0"/>
          </a:p>
          <a:p>
            <a:pPr defTabSz="466575">
              <a:defRPr/>
            </a:pPr>
            <a:r>
              <a:rPr lang="en-US" sz="2100" dirty="0"/>
              <a:t>$ 6,720,000 Equity from Sale of Tax Credits</a:t>
            </a:r>
          </a:p>
          <a:p>
            <a:pPr defTabSz="466575">
              <a:defRPr/>
            </a:pPr>
            <a:r>
              <a:rPr lang="en-US" sz="2100" dirty="0"/>
              <a:t> $490,000 Grant from Fed Home Loan Bank of Seattle </a:t>
            </a:r>
          </a:p>
          <a:p>
            <a:pPr defTabSz="466575">
              <a:defRPr/>
            </a:pPr>
            <a:r>
              <a:rPr lang="en-US" sz="2100" dirty="0"/>
              <a:t>$ 4,500,000 1st Mortgage from Bank of America</a:t>
            </a:r>
            <a:endParaRPr lang="en-US" sz="21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39062"/>
            <a:ext cx="5618480" cy="4189095"/>
          </a:xfrm>
        </p:spPr>
        <p:txBody>
          <a:bodyPr>
            <a:normAutofit/>
          </a:bodyPr>
          <a:lstStyle/>
          <a:p>
            <a:r>
              <a:rPr lang="en-US" sz="1600" dirty="0"/>
              <a:t>9% LIHTC Project: 55%-60% LIHTC equity</a:t>
            </a:r>
          </a:p>
          <a:p>
            <a:r>
              <a:rPr lang="en-US" sz="1600" dirty="0"/>
              <a:t>20% conventional loan (FHB or BOH)</a:t>
            </a:r>
          </a:p>
          <a:p>
            <a:r>
              <a:rPr lang="en-US" sz="1600" dirty="0"/>
              <a:t>20%-25% equity gap (government programs)</a:t>
            </a:r>
          </a:p>
          <a:p>
            <a:endParaRPr lang="en-US" sz="1600" dirty="0"/>
          </a:p>
          <a:p>
            <a:r>
              <a:rPr lang="en-US" sz="1600" dirty="0"/>
              <a:t>Very Competitive – about $3.26 mil/</a:t>
            </a:r>
            <a:r>
              <a:rPr lang="en-US" sz="1600" dirty="0" err="1"/>
              <a:t>yr</a:t>
            </a:r>
            <a:r>
              <a:rPr lang="en-US" sz="1600" dirty="0"/>
              <a:t> = $32 mil – about 3 projects</a:t>
            </a:r>
          </a:p>
          <a:p>
            <a:endParaRPr lang="en-US" sz="1600" dirty="0"/>
          </a:p>
          <a:p>
            <a:r>
              <a:rPr lang="en-US" sz="1600" dirty="0"/>
              <a:t>4% LIHTC Project: (non-competitive)</a:t>
            </a:r>
          </a:p>
          <a:p>
            <a:r>
              <a:rPr lang="en-US" sz="1600" dirty="0"/>
              <a:t>40% LIHTC equity</a:t>
            </a:r>
          </a:p>
          <a:p>
            <a:r>
              <a:rPr lang="en-US" sz="1600" dirty="0"/>
              <a:t>20%-25% HMMF Bond</a:t>
            </a:r>
          </a:p>
          <a:p>
            <a:r>
              <a:rPr lang="en-US" sz="1600" dirty="0"/>
              <a:t>      (Used with tax-exempt bonds – State has about $300 million bond cap)</a:t>
            </a:r>
          </a:p>
          <a:p>
            <a:r>
              <a:rPr lang="en-US" sz="1600" dirty="0"/>
              <a:t>35%-40% equity gap (government Programs)</a:t>
            </a:r>
          </a:p>
          <a:p>
            <a:r>
              <a:rPr lang="en-US" sz="1600" dirty="0"/>
              <a:t>(DHHL equity gap can be provided by DHHL’s NAHASDA funds).</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After 15 </a:t>
            </a:r>
            <a:r>
              <a:rPr lang="en-US" sz="2100" dirty="0"/>
              <a:t>years</a:t>
            </a:r>
            <a:r>
              <a:rPr lang="en-US" sz="1900" dirty="0"/>
              <a:t> DHHL is again trying to replicate the </a:t>
            </a:r>
            <a:r>
              <a:rPr lang="en-US" sz="1900" dirty="0" err="1"/>
              <a:t>Hoolimalima</a:t>
            </a:r>
            <a:r>
              <a:rPr lang="en-US" sz="1900" dirty="0"/>
              <a:t> project. Need to give credit to this administration for resurrecting an approach that works.</a:t>
            </a:r>
            <a:endParaRPr lang="en-US" sz="19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900" dirty="0"/>
              <a:t>DHHL is about to award the project to 1 of 3 developers:</a:t>
            </a:r>
          </a:p>
          <a:p>
            <a:r>
              <a:rPr lang="en-US" sz="1900" dirty="0" err="1"/>
              <a:t>Laulima</a:t>
            </a:r>
            <a:r>
              <a:rPr lang="en-US" sz="1900" dirty="0"/>
              <a:t> Dev LP:</a:t>
            </a:r>
          </a:p>
          <a:p>
            <a:r>
              <a:rPr lang="en-US" sz="1900" dirty="0"/>
              <a:t>163 houses</a:t>
            </a:r>
          </a:p>
          <a:p>
            <a:r>
              <a:rPr lang="en-US" sz="1900" dirty="0"/>
              <a:t>118 rent to own in Village 4, and 45 self-help homes in Village 5 working with Habitat for Humanity</a:t>
            </a:r>
          </a:p>
          <a:p>
            <a:r>
              <a:rPr lang="en-US" sz="1900" dirty="0"/>
              <a:t>Using 9% LIHTC, RHRF, &amp; some NAHASDA money</a:t>
            </a:r>
          </a:p>
          <a:p>
            <a:r>
              <a:rPr lang="en-US" sz="1900" dirty="0"/>
              <a:t>Pricing $282,525 to $341,760 for 3 to 4 </a:t>
            </a:r>
            <a:r>
              <a:rPr lang="en-US" sz="1900" dirty="0" err="1"/>
              <a:t>bedrms</a:t>
            </a:r>
            <a:endParaRPr lang="en-US" sz="1900" dirty="0"/>
          </a:p>
          <a:p>
            <a:r>
              <a:rPr lang="en-US" b="1" dirty="0"/>
              <a:t>SOURCES</a:t>
            </a:r>
            <a:endParaRPr lang="en-US" dirty="0"/>
          </a:p>
          <a:p>
            <a:r>
              <a:rPr lang="en-US" b="1" dirty="0"/>
              <a:t>PHASE I</a:t>
            </a:r>
            <a:endParaRPr lang="en-US" dirty="0"/>
          </a:p>
          <a:p>
            <a:r>
              <a:rPr lang="en-US" b="1" dirty="0"/>
              <a:t>PHASE II</a:t>
            </a:r>
            <a:endParaRPr lang="en-US" dirty="0"/>
          </a:p>
          <a:p>
            <a:r>
              <a:rPr lang="en-US" b="1" dirty="0"/>
              <a:t>TOTAL</a:t>
            </a:r>
            <a:endParaRPr lang="en-US" dirty="0"/>
          </a:p>
          <a:p>
            <a:r>
              <a:rPr lang="en-US" b="1" dirty="0"/>
              <a:t> </a:t>
            </a:r>
            <a:endParaRPr lang="en-US" dirty="0"/>
          </a:p>
          <a:p>
            <a:r>
              <a:rPr lang="en-US" dirty="0"/>
              <a:t>9% LIHTC Equity (State &amp; Federal)</a:t>
            </a:r>
          </a:p>
          <a:p>
            <a:r>
              <a:rPr lang="en-US" dirty="0"/>
              <a:t> 21,808,171 </a:t>
            </a:r>
          </a:p>
          <a:p>
            <a:r>
              <a:rPr lang="en-US" dirty="0"/>
              <a:t> 21,808,171 </a:t>
            </a:r>
          </a:p>
          <a:p>
            <a:r>
              <a:rPr lang="en-US" dirty="0"/>
              <a:t> 43,616,342 </a:t>
            </a:r>
          </a:p>
          <a:p>
            <a:r>
              <a:rPr lang="en-US" b="1" dirty="0"/>
              <a:t> </a:t>
            </a:r>
            <a:endParaRPr lang="en-US" dirty="0"/>
          </a:p>
          <a:p>
            <a:r>
              <a:rPr lang="en-US" dirty="0"/>
              <a:t>Rental Housing Revolving Fund (RHRF)</a:t>
            </a:r>
          </a:p>
          <a:p>
            <a:r>
              <a:rPr lang="en-US" dirty="0"/>
              <a:t> 5,902,798 </a:t>
            </a:r>
          </a:p>
          <a:p>
            <a:r>
              <a:rPr lang="en-US" dirty="0"/>
              <a:t> 5,902,798 </a:t>
            </a:r>
          </a:p>
          <a:p>
            <a:r>
              <a:rPr lang="en-US" dirty="0"/>
              <a:t> 11,805,595 </a:t>
            </a:r>
          </a:p>
          <a:p>
            <a:r>
              <a:rPr lang="en-US" b="1" dirty="0"/>
              <a:t> </a:t>
            </a:r>
            <a:endParaRPr lang="en-US" dirty="0"/>
          </a:p>
          <a:p>
            <a:r>
              <a:rPr lang="en-US" dirty="0"/>
              <a:t>NAHASDA-Rent to Own</a:t>
            </a:r>
          </a:p>
          <a:p>
            <a:r>
              <a:rPr lang="en-US" dirty="0"/>
              <a:t> 235,000 </a:t>
            </a:r>
          </a:p>
          <a:p>
            <a:r>
              <a:rPr lang="en-US" dirty="0"/>
              <a:t> 235,000 </a:t>
            </a:r>
          </a:p>
          <a:p>
            <a:r>
              <a:rPr lang="en-US" dirty="0"/>
              <a:t> 470,000 </a:t>
            </a:r>
          </a:p>
          <a:p>
            <a:r>
              <a:rPr lang="en-US" b="1" dirty="0"/>
              <a:t> </a:t>
            </a:r>
            <a:endParaRPr lang="en-US" dirty="0"/>
          </a:p>
          <a:p>
            <a:r>
              <a:rPr lang="en-US" dirty="0"/>
              <a:t>NAHASDA-Self-Help 0% Interest Loans</a:t>
            </a:r>
          </a:p>
          <a:p>
            <a:r>
              <a:rPr lang="en-US" dirty="0"/>
              <a:t> 3,375,000 </a:t>
            </a:r>
          </a:p>
          <a:p>
            <a:r>
              <a:rPr lang="en-US" dirty="0"/>
              <a:t> 2,700,000 </a:t>
            </a:r>
          </a:p>
          <a:p>
            <a:r>
              <a:rPr lang="en-US" dirty="0"/>
              <a:t> 6,075,000 </a:t>
            </a:r>
          </a:p>
          <a:p>
            <a:r>
              <a:rPr lang="en-US" b="1" dirty="0"/>
              <a:t> </a:t>
            </a:r>
            <a:endParaRPr lang="en-US" dirty="0"/>
          </a:p>
          <a:p>
            <a:r>
              <a:rPr lang="en-US" dirty="0"/>
              <a:t>DHHL Loan</a:t>
            </a:r>
          </a:p>
          <a:p>
            <a:r>
              <a:rPr lang="en-US" dirty="0"/>
              <a:t> 4,900,000 </a:t>
            </a:r>
          </a:p>
          <a:p>
            <a:r>
              <a:rPr lang="en-US" dirty="0"/>
              <a:t> 4,900,000 </a:t>
            </a:r>
          </a:p>
          <a:p>
            <a:r>
              <a:rPr lang="en-US" dirty="0"/>
              <a:t> 9,800,000 </a:t>
            </a:r>
          </a:p>
          <a:p>
            <a:r>
              <a:rPr lang="en-US" b="1" dirty="0"/>
              <a:t> </a:t>
            </a:r>
            <a:endParaRPr lang="en-US" dirty="0"/>
          </a:p>
          <a:p>
            <a:r>
              <a:rPr lang="en-US" dirty="0"/>
              <a:t>Solar Tax Credit Equity</a:t>
            </a:r>
          </a:p>
          <a:p>
            <a:r>
              <a:rPr lang="en-US" dirty="0"/>
              <a:t> 218,400 </a:t>
            </a:r>
          </a:p>
          <a:p>
            <a:r>
              <a:rPr lang="en-US" dirty="0"/>
              <a:t> 218,400 </a:t>
            </a:r>
          </a:p>
          <a:p>
            <a:r>
              <a:rPr lang="en-US" dirty="0"/>
              <a:t> 436,800 </a:t>
            </a:r>
          </a:p>
          <a:p>
            <a:r>
              <a:rPr lang="en-US" b="1" dirty="0"/>
              <a:t> </a:t>
            </a:r>
            <a:endParaRPr lang="en-US" dirty="0"/>
          </a:p>
          <a:p>
            <a:r>
              <a:rPr lang="en-US" dirty="0"/>
              <a:t>Deferred Developer Fee</a:t>
            </a:r>
          </a:p>
          <a:p>
            <a:r>
              <a:rPr lang="en-US" dirty="0"/>
              <a:t> 235,029 </a:t>
            </a:r>
          </a:p>
          <a:p>
            <a:r>
              <a:rPr lang="en-US" dirty="0"/>
              <a:t> 235,029 </a:t>
            </a:r>
          </a:p>
          <a:p>
            <a:r>
              <a:rPr lang="en-US" dirty="0"/>
              <a:t> 470,058 </a:t>
            </a:r>
          </a:p>
          <a:p>
            <a:r>
              <a:rPr lang="en-US" b="1" dirty="0"/>
              <a:t>TOTAL SOURCES</a:t>
            </a:r>
            <a:endParaRPr lang="en-US" dirty="0"/>
          </a:p>
          <a:p>
            <a:r>
              <a:rPr lang="en-US" b="1" dirty="0"/>
              <a:t> 36,674,397 </a:t>
            </a:r>
            <a:endParaRPr lang="en-US" dirty="0"/>
          </a:p>
          <a:p>
            <a:r>
              <a:rPr lang="en-US" b="1" dirty="0"/>
              <a:t> 35,999,397 </a:t>
            </a:r>
            <a:endParaRPr lang="en-US" dirty="0"/>
          </a:p>
          <a:p>
            <a:r>
              <a:rPr lang="en-US" b="1" dirty="0"/>
              <a:t> 72,673,794 </a:t>
            </a:r>
            <a:endParaRPr lang="en-US" dirty="0"/>
          </a:p>
          <a:p>
            <a:endParaRPr lang="en-US" sz="1900" dirty="0"/>
          </a:p>
        </p:txBody>
      </p:sp>
      <p:sp>
        <p:nvSpPr>
          <p:cNvPr id="4" name="Slide Number Placeholder 3"/>
          <p:cNvSpPr>
            <a:spLocks noGrp="1"/>
          </p:cNvSpPr>
          <p:nvPr>
            <p:ph type="sldNum" sz="quarter" idx="10"/>
          </p:nvPr>
        </p:nvSpPr>
        <p:spPr/>
        <p:txBody>
          <a:bodyPr/>
          <a:lstStyle/>
          <a:p>
            <a:fld id="{B9DB9B31-364F-EE43-8BC6-46928695BD0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Result - $11.5 million project resulting in 85 garden one-</a:t>
            </a:r>
            <a:r>
              <a:rPr lang="en-US" sz="1900" dirty="0" err="1"/>
              <a:t>bedrm</a:t>
            </a:r>
            <a:r>
              <a:rPr lang="en-US" sz="1900" dirty="0"/>
              <a:t> rental apartments for low-income people 62 and older on DHHL land</a:t>
            </a:r>
          </a:p>
          <a:p>
            <a:r>
              <a:rPr lang="en-US" sz="1900" dirty="0" err="1"/>
              <a:t>Kulanakauhale</a:t>
            </a:r>
            <a:r>
              <a:rPr lang="en-US" sz="1900" dirty="0"/>
              <a:t> </a:t>
            </a:r>
            <a:r>
              <a:rPr lang="en-US" sz="1900" dirty="0" err="1"/>
              <a:t>Maluhia</a:t>
            </a:r>
            <a:r>
              <a:rPr lang="en-US" sz="1900" dirty="0"/>
              <a:t> O Na </a:t>
            </a:r>
            <a:r>
              <a:rPr lang="en-US" sz="1900" dirty="0" err="1"/>
              <a:t>Kupuna</a:t>
            </a:r>
            <a:r>
              <a:rPr lang="en-US" sz="1900" dirty="0"/>
              <a:t> by Pacific </a:t>
            </a:r>
            <a:r>
              <a:rPr lang="en-US" sz="1900" dirty="0" err="1"/>
              <a:t>Hsg</a:t>
            </a:r>
            <a:r>
              <a:rPr lang="en-US" sz="1900" dirty="0"/>
              <a:t> Assistance Corp. – Marvin </a:t>
            </a:r>
            <a:r>
              <a:rPr lang="en-US" sz="1900" dirty="0" err="1"/>
              <a:t>Awaya</a:t>
            </a:r>
            <a:endParaRPr lang="en-US" sz="1900" dirty="0"/>
          </a:p>
        </p:txBody>
      </p:sp>
      <p:sp>
        <p:nvSpPr>
          <p:cNvPr id="4" name="Slide Number Placeholder 3"/>
          <p:cNvSpPr>
            <a:spLocks noGrp="1"/>
          </p:cNvSpPr>
          <p:nvPr>
            <p:ph type="sldNum" sz="quarter" idx="10"/>
          </p:nvPr>
        </p:nvSpPr>
        <p:spPr/>
        <p:txBody>
          <a:bodyPr/>
          <a:lstStyle/>
          <a:p>
            <a:pPr>
              <a:defRPr/>
            </a:pPr>
            <a:fld id="{F22E7801-6661-411A-8888-FDF4996D75D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C07D1120-820B-1449-A01D-36DF61A52B85}" type="datetimeFigureOut">
              <a:rPr lang="en-US" smtClean="0"/>
              <a:pPr/>
              <a:t>10/19/2017</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C97A236F-51C8-3C4E-B44C-BF1AFEB960BB}"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42038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201157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7067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165360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A236F-51C8-3C4E-B44C-BF1AFEB960BB}"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6110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172099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305740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179741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48671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53310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7D1120-820B-1449-A01D-36DF61A52B85}" type="datetimeFigureOut">
              <a:rPr lang="en-US" smtClean="0"/>
              <a:pPr/>
              <a:t>10/19/2017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A236F-51C8-3C4E-B44C-BF1AFEB960BB}" type="slidenum">
              <a:rPr lang="en-US" smtClean="0"/>
              <a:pPr/>
              <a:t>‹#›</a:t>
            </a:fld>
            <a:endParaRPr lang="en-US"/>
          </a:p>
        </p:txBody>
      </p:sp>
    </p:spTree>
    <p:extLst>
      <p:ext uri="{BB962C8B-B14F-4D97-AF65-F5344CB8AC3E}">
        <p14:creationId xmlns:p14="http://schemas.microsoft.com/office/powerpoint/2010/main" val="60757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07D1120-820B-1449-A01D-36DF61A52B85}" type="datetimeFigureOut">
              <a:rPr lang="en-US" smtClean="0"/>
              <a:pPr/>
              <a:t>10/19/2017</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C97A236F-51C8-3C4E-B44C-BF1AFEB960BB}" type="slidenum">
              <a:rPr lang="en-US" smtClean="0"/>
              <a:pPr/>
              <a:t>‹#›</a:t>
            </a:fld>
            <a:endParaRPr lang="en-US"/>
          </a:p>
        </p:txBody>
      </p:sp>
    </p:spTree>
    <p:extLst>
      <p:ext uri="{BB962C8B-B14F-4D97-AF65-F5344CB8AC3E}">
        <p14:creationId xmlns:p14="http://schemas.microsoft.com/office/powerpoint/2010/main" val="41898692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mc="http://schemas.openxmlformats.org/markup-compatibility/2006" xmlns:mv="urn:schemas-microsoft-com:mac:vml"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3.xml"/><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Ll-JUCVUNu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oleObject" Target="../embeddings/oleObject1.bin"/><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s\Francis\fern.gif"/>
          <p:cNvPicPr>
            <a:picLocks noChangeAspect="1" noChangeArrowheads="1"/>
          </p:cNvPicPr>
          <p:nvPr/>
        </p:nvPicPr>
        <p:blipFill>
          <a:blip r:embed="rId3" cstate="print"/>
          <a:srcRect/>
          <a:stretch>
            <a:fillRect/>
          </a:stretch>
        </p:blipFill>
        <p:spPr bwMode="auto">
          <a:xfrm>
            <a:off x="0" y="0"/>
            <a:ext cx="4870656" cy="6858000"/>
          </a:xfrm>
          <a:prstGeom prst="rect">
            <a:avLst/>
          </a:prstGeom>
          <a:solidFill>
            <a:schemeClr val="folHlink"/>
          </a:solidFill>
          <a:ln w="9525">
            <a:noFill/>
            <a:miter lim="800000"/>
            <a:headEnd/>
            <a:tailEnd/>
          </a:ln>
        </p:spPr>
      </p:pic>
      <p:sp>
        <p:nvSpPr>
          <p:cNvPr id="4099" name="Text Box 3"/>
          <p:cNvSpPr txBox="1">
            <a:spLocks noChangeArrowheads="1"/>
          </p:cNvSpPr>
          <p:nvPr/>
        </p:nvSpPr>
        <p:spPr bwMode="auto">
          <a:xfrm>
            <a:off x="4870656" y="751376"/>
            <a:ext cx="6502400" cy="3600986"/>
          </a:xfrm>
          <a:prstGeom prst="rect">
            <a:avLst/>
          </a:prstGeom>
          <a:noFill/>
          <a:ln w="9525">
            <a:noFill/>
            <a:miter lim="800000"/>
            <a:headEnd/>
            <a:tailEnd/>
          </a:ln>
          <a:effectLst/>
        </p:spPr>
        <p:txBody>
          <a:bodyPr wrap="square">
            <a:spAutoFit/>
          </a:bodyPr>
          <a:lstStyle/>
          <a:p>
            <a:pPr algn="ctr">
              <a:spcBef>
                <a:spcPts val="0"/>
              </a:spcBef>
              <a:defRPr/>
            </a:pPr>
            <a:r>
              <a:rPr lang="en-US" sz="6600" dirty="0" smtClean="0">
                <a:solidFill>
                  <a:srgbClr val="FFC000"/>
                </a:solidFill>
                <a:effectLst>
                  <a:outerShdw blurRad="38100" dist="38100" dir="2700000" algn="tl">
                    <a:srgbClr val="000000"/>
                  </a:outerShdw>
                </a:effectLst>
              </a:rPr>
              <a:t>Affordable</a:t>
            </a:r>
          </a:p>
          <a:p>
            <a:pPr algn="ctr">
              <a:spcBef>
                <a:spcPts val="0"/>
              </a:spcBef>
              <a:defRPr/>
            </a:pPr>
            <a:r>
              <a:rPr lang="en-US" sz="6600" dirty="0" smtClean="0">
                <a:solidFill>
                  <a:srgbClr val="FFC000"/>
                </a:solidFill>
                <a:effectLst>
                  <a:outerShdw blurRad="38100" dist="38100" dir="2700000" algn="tl">
                    <a:srgbClr val="000000"/>
                  </a:outerShdw>
                </a:effectLst>
              </a:rPr>
              <a:t>Housing</a:t>
            </a:r>
            <a:endParaRPr lang="en-US" sz="5400" dirty="0" smtClean="0">
              <a:solidFill>
                <a:srgbClr val="FFC000"/>
              </a:solidFill>
              <a:effectLst>
                <a:outerShdw blurRad="38100" dist="38100" dir="2700000" algn="tl">
                  <a:srgbClr val="000000"/>
                </a:outerShdw>
              </a:effectLst>
            </a:endParaRPr>
          </a:p>
          <a:p>
            <a:pPr algn="ctr">
              <a:spcBef>
                <a:spcPts val="0"/>
              </a:spcBef>
              <a:defRPr/>
            </a:pPr>
            <a:r>
              <a:rPr lang="en-US" sz="4800" dirty="0" smtClean="0">
                <a:effectLst>
                  <a:outerShdw blurRad="38100" dist="38100" dir="2700000" algn="tl">
                    <a:srgbClr val="000000"/>
                  </a:outerShdw>
                </a:effectLst>
              </a:rPr>
              <a:t>Hawaiian Community Development Board </a:t>
            </a:r>
            <a:endParaRPr lang="en-US" sz="4800" dirty="0">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s\Francis\fern.gif"/>
          <p:cNvPicPr>
            <a:picLocks noChangeAspect="1" noChangeArrowheads="1"/>
          </p:cNvPicPr>
          <p:nvPr/>
        </p:nvPicPr>
        <p:blipFill>
          <a:blip r:embed="rId3" cstate="print"/>
          <a:srcRect/>
          <a:stretch>
            <a:fillRect/>
          </a:stretch>
        </p:blipFill>
        <p:spPr bwMode="auto">
          <a:xfrm>
            <a:off x="-1" y="0"/>
            <a:ext cx="4521792" cy="6858000"/>
          </a:xfrm>
          <a:prstGeom prst="rect">
            <a:avLst/>
          </a:prstGeom>
          <a:solidFill>
            <a:schemeClr val="folHlink"/>
          </a:solidFill>
          <a:ln w="9525">
            <a:noFill/>
            <a:miter lim="800000"/>
            <a:headEnd/>
            <a:tailEnd/>
          </a:ln>
        </p:spPr>
      </p:pic>
      <p:sp>
        <p:nvSpPr>
          <p:cNvPr id="9" name="TextBox 8"/>
          <p:cNvSpPr txBox="1"/>
          <p:nvPr/>
        </p:nvSpPr>
        <p:spPr>
          <a:xfrm>
            <a:off x="4837739" y="128773"/>
            <a:ext cx="6372069" cy="492443"/>
          </a:xfrm>
          <a:prstGeom prst="rect">
            <a:avLst/>
          </a:prstGeom>
          <a:noFill/>
        </p:spPr>
        <p:txBody>
          <a:bodyPr wrap="none" rtlCol="0">
            <a:spAutoFit/>
          </a:bodyPr>
          <a:lstStyle/>
          <a:p>
            <a:r>
              <a:rPr lang="en-US" sz="2500" dirty="0" smtClean="0"/>
              <a:t>Kalama Valley </a:t>
            </a:r>
            <a:r>
              <a:rPr lang="en-US" sz="2500" dirty="0" err="1" smtClean="0"/>
              <a:t>Kupuna</a:t>
            </a:r>
            <a:r>
              <a:rPr lang="en-US" sz="2500" dirty="0" smtClean="0"/>
              <a:t> Housing Project</a:t>
            </a:r>
            <a:endParaRPr lang="en-US" sz="2500" dirty="0"/>
          </a:p>
        </p:txBody>
      </p:sp>
      <p:pic>
        <p:nvPicPr>
          <p:cNvPr id="46082" name="Picture 2"/>
          <p:cNvPicPr>
            <a:picLocks noChangeAspect="1" noChangeArrowheads="1"/>
          </p:cNvPicPr>
          <p:nvPr/>
        </p:nvPicPr>
        <p:blipFill>
          <a:blip r:embed="rId4"/>
          <a:srcRect/>
          <a:stretch>
            <a:fillRect/>
          </a:stretch>
        </p:blipFill>
        <p:spPr bwMode="auto">
          <a:xfrm>
            <a:off x="4521790" y="621216"/>
            <a:ext cx="6815077" cy="6236784"/>
          </a:xfrm>
          <a:prstGeom prst="rect">
            <a:avLst/>
          </a:prstGeom>
          <a:noFill/>
          <a:ln w="9525">
            <a:noFill/>
            <a:miter lim="800000"/>
            <a:headEnd/>
            <a:tailEnd/>
          </a:ln>
          <a:effectLst/>
        </p:spPr>
      </p:pic>
    </p:spTree>
    <p:extLst>
      <p:ext uri="{BB962C8B-B14F-4D97-AF65-F5344CB8AC3E}">
        <p14:creationId xmlns:p14="http://schemas.microsoft.com/office/powerpoint/2010/main" val="3704022420"/>
      </p:ext>
    </p:extLst>
  </p:cSld>
  <p:clrMapOvr>
    <a:masterClrMapping/>
  </p:clrMapOvr>
  <p:transition>
    <p:pull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0170320 Updated Kalama Village Site Plan.pdf"/>
          <p:cNvPicPr>
            <a:picLocks noChangeAspect="1"/>
          </p:cNvPicPr>
          <p:nvPr/>
        </p:nvPicPr>
        <p:blipFill>
          <a:blip r:embed="rId3"/>
          <a:stretch>
            <a:fillRect/>
          </a:stretch>
        </p:blipFill>
        <p:spPr>
          <a:xfrm>
            <a:off x="356362" y="57856"/>
            <a:ext cx="10598150" cy="6858001"/>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4714703"/>
      </p:ext>
    </p:extLst>
  </p:cSld>
  <p:clrMapOvr>
    <a:masterClrMapping/>
  </p:clrMapOvr>
  <p:transition>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1287021"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
          <p:cNvSpPr txBox="1">
            <a:spLocks noChangeArrowheads="1"/>
          </p:cNvSpPr>
          <p:nvPr/>
        </p:nvSpPr>
        <p:spPr bwMode="auto">
          <a:xfrm>
            <a:off x="2946400" y="5715001"/>
            <a:ext cx="690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i="1">
                <a:solidFill>
                  <a:srgbClr val="00FFFF"/>
                </a:solidFill>
                <a:latin typeface="Times New Roman" pitchFamily="18" charset="0"/>
              </a:defRPr>
            </a:lvl1pPr>
            <a:lvl2pPr marL="742950" indent="-285750">
              <a:defRPr sz="4400" b="1" i="1">
                <a:solidFill>
                  <a:srgbClr val="00FFFF"/>
                </a:solidFill>
                <a:latin typeface="Times New Roman" pitchFamily="18" charset="0"/>
              </a:defRPr>
            </a:lvl2pPr>
            <a:lvl3pPr marL="1143000" indent="-228600">
              <a:defRPr sz="4400" b="1" i="1">
                <a:solidFill>
                  <a:srgbClr val="00FFFF"/>
                </a:solidFill>
                <a:latin typeface="Times New Roman" pitchFamily="18" charset="0"/>
              </a:defRPr>
            </a:lvl3pPr>
            <a:lvl4pPr marL="1600200" indent="-228600">
              <a:defRPr sz="4400" b="1" i="1">
                <a:solidFill>
                  <a:srgbClr val="00FFFF"/>
                </a:solidFill>
                <a:latin typeface="Times New Roman" pitchFamily="18" charset="0"/>
              </a:defRPr>
            </a:lvl4pPr>
            <a:lvl5pPr marL="2057400" indent="-228600">
              <a:defRPr sz="4400" b="1" i="1">
                <a:solidFill>
                  <a:srgbClr val="00FFFF"/>
                </a:solidFill>
                <a:latin typeface="Times New Roman" pitchFamily="18" charset="0"/>
              </a:defRPr>
            </a:lvl5pPr>
            <a:lvl6pPr marL="2514600" indent="-228600" eaLnBrk="0" fontAlgn="base" hangingPunct="0">
              <a:spcBef>
                <a:spcPct val="0"/>
              </a:spcBef>
              <a:spcAft>
                <a:spcPct val="0"/>
              </a:spcAft>
              <a:defRPr sz="4400" b="1" i="1">
                <a:solidFill>
                  <a:srgbClr val="00FFFF"/>
                </a:solidFill>
                <a:latin typeface="Times New Roman" pitchFamily="18" charset="0"/>
              </a:defRPr>
            </a:lvl6pPr>
            <a:lvl7pPr marL="2971800" indent="-228600" eaLnBrk="0" fontAlgn="base" hangingPunct="0">
              <a:spcBef>
                <a:spcPct val="0"/>
              </a:spcBef>
              <a:spcAft>
                <a:spcPct val="0"/>
              </a:spcAft>
              <a:defRPr sz="4400" b="1" i="1">
                <a:solidFill>
                  <a:srgbClr val="00FFFF"/>
                </a:solidFill>
                <a:latin typeface="Times New Roman" pitchFamily="18" charset="0"/>
              </a:defRPr>
            </a:lvl7pPr>
            <a:lvl8pPr marL="3429000" indent="-228600" eaLnBrk="0" fontAlgn="base" hangingPunct="0">
              <a:spcBef>
                <a:spcPct val="0"/>
              </a:spcBef>
              <a:spcAft>
                <a:spcPct val="0"/>
              </a:spcAft>
              <a:defRPr sz="4400" b="1" i="1">
                <a:solidFill>
                  <a:srgbClr val="00FFFF"/>
                </a:solidFill>
                <a:latin typeface="Times New Roman" pitchFamily="18" charset="0"/>
              </a:defRPr>
            </a:lvl8pPr>
            <a:lvl9pPr marL="3886200" indent="-228600" eaLnBrk="0" fontAlgn="base" hangingPunct="0">
              <a:spcBef>
                <a:spcPct val="0"/>
              </a:spcBef>
              <a:spcAft>
                <a:spcPct val="0"/>
              </a:spcAft>
              <a:defRPr sz="4400" b="1" i="1">
                <a:solidFill>
                  <a:srgbClr val="00FFFF"/>
                </a:solidFill>
                <a:latin typeface="Times New Roman" pitchFamily="18" charset="0"/>
              </a:defRPr>
            </a:lvl9pPr>
          </a:lstStyle>
          <a:p>
            <a:r>
              <a:rPr lang="en-US" altLang="en-US" sz="3600" dirty="0" err="1">
                <a:solidFill>
                  <a:srgbClr val="000090"/>
                </a:solidFill>
              </a:rPr>
              <a:t>Nanakuli</a:t>
            </a:r>
            <a:r>
              <a:rPr lang="en-US" altLang="en-US" sz="3600" dirty="0">
                <a:solidFill>
                  <a:srgbClr val="000090"/>
                </a:solidFill>
              </a:rPr>
              <a:t> Village Center</a:t>
            </a:r>
          </a:p>
        </p:txBody>
      </p:sp>
    </p:spTree>
    <p:extLst>
      <p:ext uri="{BB962C8B-B14F-4D97-AF65-F5344CB8AC3E}">
        <p14:creationId xmlns:p14="http://schemas.microsoft.com/office/powerpoint/2010/main" val="4261663423"/>
      </p:ext>
    </p:extLst>
  </p:cSld>
  <p:clrMapOvr>
    <a:masterClrMapping/>
  </p:clrMapOvr>
  <p:transition spd="slow">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li Watson\Desktop\Hale%20Makana%20%27O%20Nanakuli-LT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04" y="3739515"/>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ali Watson\Desktop\Hale%20Makana%20%27O%20Nanakuli-LT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237" y="920751"/>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Kali Watson\Desktop\Hale%20Makana%20%27O%20Nanakuli-LT0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304" y="2714626"/>
            <a:ext cx="2473536" cy="185515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Kali Watson\Desktop\Hale%20Makana%20%27O%20Nanakuli-LT0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133" y="55564"/>
            <a:ext cx="226060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Kali Watson\Desktop\Hale%20Makana%20%27O%20Nanakuli-LT0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9117" y="539750"/>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Kali Watson\Desktop\Hale%20Makana%20%27O%20Nanakuli-LT04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8975" y="4410076"/>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Kali Watson\Desktop\Hale%20Makana%20%27O%20Nanakuli-LT03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1004" y="2426374"/>
            <a:ext cx="2410460" cy="1807845"/>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Kali Watson\Desktop\Hale%20Makana%20%27O%20Nanakuli-LT02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6264" y="4057650"/>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Kali Watson\Desktop\Hale%20Makana%20%27O%20Nanakuli-LT04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8836" y="4410076"/>
            <a:ext cx="2176779" cy="1632584"/>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Kali Watson\Desktop\Hale%20Makana%20%27O%20Nanakuli-LT04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91464" y="2362200"/>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Kali Watson\Desktop\Hale%20Makana%20%27O%20Nanakuli-LT06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0540" y="1291588"/>
            <a:ext cx="226060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C:\Users\Kali Watson\Desktop\Hale%20Makana%20%27O%20Nanakuli-LT01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00684" y="380999"/>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Users\Kali Watson\Desktop\Hale%20Makana%20%27O%20Nanakuli-LT00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53308" y="5026025"/>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C:\Users\Kali Watson\Desktop\Hale%20Makana%20%27O%20Nanakuli-LT03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560" y="1737996"/>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C:\Users\Kali Watson\Desktop\Hale%20Makana%20%27O%20Nanakuli-LT01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1481" y="2987039"/>
            <a:ext cx="22606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163" y="5026026"/>
            <a:ext cx="3211060" cy="162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41175" y="162809"/>
            <a:ext cx="7064164" cy="1261884"/>
          </a:xfrm>
          <a:prstGeom prst="rect">
            <a:avLst/>
          </a:prstGeom>
          <a:noFill/>
        </p:spPr>
        <p:txBody>
          <a:bodyPr wrap="square" rtlCol="0">
            <a:spAutoFit/>
          </a:bodyPr>
          <a:lstStyle/>
          <a:p>
            <a:pPr algn="ctr"/>
            <a:r>
              <a:rPr lang="en-US" sz="3800" b="1" dirty="0" smtClean="0">
                <a:solidFill>
                  <a:srgbClr val="FFFF00"/>
                </a:solidFill>
              </a:rPr>
              <a:t>Hale Makana Dedication  Feb 2014</a:t>
            </a:r>
            <a:endParaRPr lang="en-US" sz="3800" b="1" dirty="0">
              <a:solidFill>
                <a:srgbClr val="FFFF00"/>
              </a:solidFill>
            </a:endParaRPr>
          </a:p>
        </p:txBody>
      </p:sp>
      <p:pic>
        <p:nvPicPr>
          <p:cNvPr id="20" name="Picture 6" descr="C:\Documents and Settings\Kali Watson.KALIWATSON\My Documents\Dropbox\1Hale Makana\1Dedication Event\Pictures\makanavalley.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55849" y="0"/>
            <a:ext cx="12412713" cy="6993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65881" y="162809"/>
            <a:ext cx="8290983" cy="3431709"/>
          </a:xfrm>
          <a:prstGeom prst="rect">
            <a:avLst/>
          </a:prstGeom>
          <a:noFill/>
        </p:spPr>
        <p:txBody>
          <a:bodyPr wrap="square" rtlCol="0">
            <a:spAutoFit/>
          </a:bodyPr>
          <a:lstStyle/>
          <a:p>
            <a:pPr algn="ctr"/>
            <a:endParaRPr lang="en-US" sz="4000" b="1" dirty="0" smtClean="0">
              <a:solidFill>
                <a:srgbClr val="FFFF00"/>
              </a:solidFill>
            </a:endParaRPr>
          </a:p>
          <a:p>
            <a:pPr algn="ctr"/>
            <a:r>
              <a:rPr lang="en-US" sz="5900" b="1" dirty="0" smtClean="0">
                <a:solidFill>
                  <a:srgbClr val="FFFF00"/>
                </a:solidFill>
              </a:rPr>
              <a:t>Affordable Housing</a:t>
            </a:r>
          </a:p>
          <a:p>
            <a:pPr algn="ctr"/>
            <a:r>
              <a:rPr lang="en-US" sz="5900" b="1" dirty="0" smtClean="0">
                <a:solidFill>
                  <a:srgbClr val="FFFF00"/>
                </a:solidFill>
              </a:rPr>
              <a:t>And </a:t>
            </a:r>
          </a:p>
          <a:p>
            <a:pPr algn="ctr"/>
            <a:r>
              <a:rPr lang="en-US" sz="5900" b="1" dirty="0" smtClean="0">
                <a:solidFill>
                  <a:srgbClr val="FFFF00"/>
                </a:solidFill>
              </a:rPr>
              <a:t>Services</a:t>
            </a:r>
          </a:p>
        </p:txBody>
      </p:sp>
      <p:sp>
        <p:nvSpPr>
          <p:cNvPr id="22" name="TextBox 21"/>
          <p:cNvSpPr txBox="1"/>
          <p:nvPr/>
        </p:nvSpPr>
        <p:spPr>
          <a:xfrm>
            <a:off x="4239711" y="183623"/>
            <a:ext cx="7018812" cy="1892826"/>
          </a:xfrm>
          <a:prstGeom prst="rect">
            <a:avLst/>
          </a:prstGeom>
          <a:noFill/>
        </p:spPr>
        <p:txBody>
          <a:bodyPr wrap="none" rtlCol="0">
            <a:spAutoFit/>
          </a:bodyPr>
          <a:lstStyle/>
          <a:p>
            <a:pPr algn="ctr"/>
            <a:r>
              <a:rPr lang="en-US" sz="3900" b="1" dirty="0" smtClean="0">
                <a:solidFill>
                  <a:srgbClr val="FFFF00"/>
                </a:solidFill>
              </a:rPr>
              <a:t>DHHL Land</a:t>
            </a:r>
          </a:p>
          <a:p>
            <a:pPr algn="ctr"/>
            <a:r>
              <a:rPr lang="en-US" sz="3900" b="1" dirty="0" smtClean="0">
                <a:solidFill>
                  <a:srgbClr val="FFFF00"/>
                </a:solidFill>
              </a:rPr>
              <a:t>State, Federal &amp; County Funding</a:t>
            </a:r>
          </a:p>
          <a:p>
            <a:pPr algn="ctr"/>
            <a:r>
              <a:rPr lang="en-US" sz="3900" b="1" dirty="0" smtClean="0">
                <a:solidFill>
                  <a:srgbClr val="FFFF00"/>
                </a:solidFill>
              </a:rPr>
              <a:t>Low-Income Tax Credits &amp; Bonds</a:t>
            </a:r>
            <a:endParaRPr lang="en-US" sz="3900" b="1" dirty="0">
              <a:solidFill>
                <a:srgbClr val="FFFF00"/>
              </a:solidFill>
            </a:endParaRPr>
          </a:p>
        </p:txBody>
      </p:sp>
    </p:spTree>
    <p:extLst>
      <p:ext uri="{BB962C8B-B14F-4D97-AF65-F5344CB8AC3E}">
        <p14:creationId xmlns:p14="http://schemas.microsoft.com/office/powerpoint/2010/main" val="29363709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mv="urn:schemas-microsoft-com:mac:vml"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52"/>
                                        </p:tgtEl>
                                        <p:attrNameLst>
                                          <p:attrName>style.visibility</p:attrName>
                                        </p:attrNameLst>
                                      </p:cBhvr>
                                      <p:to>
                                        <p:strVal val="visible"/>
                                      </p:to>
                                    </p:set>
                                    <p:anim calcmode="lin" valueType="num">
                                      <p:cBhvr additive="base">
                                        <p:cTn id="7" dur="500" fill="hold"/>
                                        <p:tgtEl>
                                          <p:spTgt spid="6152"/>
                                        </p:tgtEl>
                                        <p:attrNameLst>
                                          <p:attrName>ppt_x</p:attrName>
                                        </p:attrNameLst>
                                      </p:cBhvr>
                                      <p:tavLst>
                                        <p:tav tm="0">
                                          <p:val>
                                            <p:strVal val="#ppt_x"/>
                                          </p:val>
                                        </p:tav>
                                        <p:tav tm="100000">
                                          <p:val>
                                            <p:strVal val="#ppt_x"/>
                                          </p:val>
                                        </p:tav>
                                      </p:tavLst>
                                    </p:anim>
                                    <p:anim calcmode="lin" valueType="num">
                                      <p:cBhvr additive="base">
                                        <p:cTn id="8" dur="500" fill="hold"/>
                                        <p:tgtEl>
                                          <p:spTgt spid="61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wipe(down)">
                                      <p:cBhvr>
                                        <p:cTn id="12" dur="500"/>
                                        <p:tgtEl>
                                          <p:spTgt spid="6147"/>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6157"/>
                                        </p:tgtEl>
                                        <p:attrNameLst>
                                          <p:attrName>style.visibility</p:attrName>
                                        </p:attrNameLst>
                                      </p:cBhvr>
                                      <p:to>
                                        <p:strVal val="visible"/>
                                      </p:to>
                                    </p:set>
                                    <p:anim calcmode="lin" valueType="num">
                                      <p:cBhvr>
                                        <p:cTn id="16" dur="500" fill="hold"/>
                                        <p:tgtEl>
                                          <p:spTgt spid="6157"/>
                                        </p:tgtEl>
                                        <p:attrNameLst>
                                          <p:attrName>ppt_w</p:attrName>
                                        </p:attrNameLst>
                                      </p:cBhvr>
                                      <p:tavLst>
                                        <p:tav tm="0">
                                          <p:val>
                                            <p:fltVal val="0"/>
                                          </p:val>
                                        </p:tav>
                                        <p:tav tm="100000">
                                          <p:val>
                                            <p:strVal val="#ppt_w"/>
                                          </p:val>
                                        </p:tav>
                                      </p:tavLst>
                                    </p:anim>
                                    <p:anim calcmode="lin" valueType="num">
                                      <p:cBhvr>
                                        <p:cTn id="17" dur="500" fill="hold"/>
                                        <p:tgtEl>
                                          <p:spTgt spid="6157"/>
                                        </p:tgtEl>
                                        <p:attrNameLst>
                                          <p:attrName>ppt_h</p:attrName>
                                        </p:attrNameLst>
                                      </p:cBhvr>
                                      <p:tavLst>
                                        <p:tav tm="0">
                                          <p:val>
                                            <p:fltVal val="0"/>
                                          </p:val>
                                        </p:tav>
                                        <p:tav tm="100000">
                                          <p:val>
                                            <p:strVal val="#ppt_h"/>
                                          </p:val>
                                        </p:tav>
                                      </p:tavLst>
                                    </p:anim>
                                    <p:animEffect transition="in" filter="fade">
                                      <p:cBhvr>
                                        <p:cTn id="18" dur="500"/>
                                        <p:tgtEl>
                                          <p:spTgt spid="6157"/>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6149"/>
                                        </p:tgtEl>
                                        <p:attrNameLst>
                                          <p:attrName>style.visibility</p:attrName>
                                        </p:attrNameLst>
                                      </p:cBhvr>
                                      <p:to>
                                        <p:strVal val="visible"/>
                                      </p:to>
                                    </p:set>
                                    <p:animEffect transition="in" filter="wipe(down)">
                                      <p:cBhvr>
                                        <p:cTn id="22" dur="500"/>
                                        <p:tgtEl>
                                          <p:spTgt spid="6149"/>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160"/>
                                        </p:tgtEl>
                                        <p:attrNameLst>
                                          <p:attrName>style.visibility</p:attrName>
                                        </p:attrNameLst>
                                      </p:cBhvr>
                                      <p:to>
                                        <p:strVal val="visible"/>
                                      </p:to>
                                    </p:set>
                                    <p:animEffect transition="in" filter="fade">
                                      <p:cBhvr>
                                        <p:cTn id="26" dur="1000"/>
                                        <p:tgtEl>
                                          <p:spTgt spid="6160"/>
                                        </p:tgtEl>
                                      </p:cBhvr>
                                    </p:animEffect>
                                    <p:anim calcmode="lin" valueType="num">
                                      <p:cBhvr>
                                        <p:cTn id="27" dur="1000" fill="hold"/>
                                        <p:tgtEl>
                                          <p:spTgt spid="6160"/>
                                        </p:tgtEl>
                                        <p:attrNameLst>
                                          <p:attrName>ppt_x</p:attrName>
                                        </p:attrNameLst>
                                      </p:cBhvr>
                                      <p:tavLst>
                                        <p:tav tm="0">
                                          <p:val>
                                            <p:strVal val="#ppt_x"/>
                                          </p:val>
                                        </p:tav>
                                        <p:tav tm="100000">
                                          <p:val>
                                            <p:strVal val="#ppt_x"/>
                                          </p:val>
                                        </p:tav>
                                      </p:tavLst>
                                    </p:anim>
                                    <p:anim calcmode="lin" valueType="num">
                                      <p:cBhvr>
                                        <p:cTn id="28" dur="1000" fill="hold"/>
                                        <p:tgtEl>
                                          <p:spTgt spid="6160"/>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6159"/>
                                        </p:tgtEl>
                                        <p:attrNameLst>
                                          <p:attrName>style.visibility</p:attrName>
                                        </p:attrNameLst>
                                      </p:cBhvr>
                                      <p:to>
                                        <p:strVal val="visible"/>
                                      </p:to>
                                    </p:set>
                                    <p:animEffect transition="in" filter="fade">
                                      <p:cBhvr>
                                        <p:cTn id="32" dur="500"/>
                                        <p:tgtEl>
                                          <p:spTgt spid="6159"/>
                                        </p:tgtEl>
                                      </p:cBhvr>
                                    </p:animEffect>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6158"/>
                                        </p:tgtEl>
                                        <p:attrNameLst>
                                          <p:attrName>style.visibility</p:attrName>
                                        </p:attrNameLst>
                                      </p:cBhvr>
                                      <p:to>
                                        <p:strVal val="visible"/>
                                      </p:to>
                                    </p:set>
                                    <p:anim calcmode="lin" valueType="num">
                                      <p:cBhvr additive="base">
                                        <p:cTn id="36" dur="500" fill="hold"/>
                                        <p:tgtEl>
                                          <p:spTgt spid="6158"/>
                                        </p:tgtEl>
                                        <p:attrNameLst>
                                          <p:attrName>ppt_x</p:attrName>
                                        </p:attrNameLst>
                                      </p:cBhvr>
                                      <p:tavLst>
                                        <p:tav tm="0">
                                          <p:val>
                                            <p:strVal val="#ppt_x"/>
                                          </p:val>
                                        </p:tav>
                                        <p:tav tm="100000">
                                          <p:val>
                                            <p:strVal val="#ppt_x"/>
                                          </p:val>
                                        </p:tav>
                                      </p:tavLst>
                                    </p:anim>
                                    <p:anim calcmode="lin" valueType="num">
                                      <p:cBhvr additive="base">
                                        <p:cTn id="37" dur="500" fill="hold"/>
                                        <p:tgtEl>
                                          <p:spTgt spid="6158"/>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6151"/>
                                        </p:tgtEl>
                                        <p:attrNameLst>
                                          <p:attrName>style.visibility</p:attrName>
                                        </p:attrNameLst>
                                      </p:cBhvr>
                                      <p:to>
                                        <p:strVal val="visible"/>
                                      </p:to>
                                    </p:set>
                                    <p:animEffect transition="in" filter="fade">
                                      <p:cBhvr>
                                        <p:cTn id="41" dur="1000"/>
                                        <p:tgtEl>
                                          <p:spTgt spid="6151"/>
                                        </p:tgtEl>
                                      </p:cBhvr>
                                    </p:animEffect>
                                    <p:anim calcmode="lin" valueType="num">
                                      <p:cBhvr>
                                        <p:cTn id="42" dur="1000" fill="hold"/>
                                        <p:tgtEl>
                                          <p:spTgt spid="6151"/>
                                        </p:tgtEl>
                                        <p:attrNameLst>
                                          <p:attrName>ppt_x</p:attrName>
                                        </p:attrNameLst>
                                      </p:cBhvr>
                                      <p:tavLst>
                                        <p:tav tm="0">
                                          <p:val>
                                            <p:strVal val="#ppt_x"/>
                                          </p:val>
                                        </p:tav>
                                        <p:tav tm="100000">
                                          <p:val>
                                            <p:strVal val="#ppt_x"/>
                                          </p:val>
                                        </p:tav>
                                      </p:tavLst>
                                    </p:anim>
                                    <p:anim calcmode="lin" valueType="num">
                                      <p:cBhvr>
                                        <p:cTn id="43" dur="1000" fill="hold"/>
                                        <p:tgtEl>
                                          <p:spTgt spid="6151"/>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16" presetClass="entr" presetSubtype="21" fill="hold" nodeType="afterEffect">
                                  <p:stCondLst>
                                    <p:cond delay="0"/>
                                  </p:stCondLst>
                                  <p:childTnLst>
                                    <p:set>
                                      <p:cBhvr>
                                        <p:cTn id="46" dur="1" fill="hold">
                                          <p:stCondLst>
                                            <p:cond delay="0"/>
                                          </p:stCondLst>
                                        </p:cTn>
                                        <p:tgtEl>
                                          <p:spTgt spid="6148"/>
                                        </p:tgtEl>
                                        <p:attrNameLst>
                                          <p:attrName>style.visibility</p:attrName>
                                        </p:attrNameLst>
                                      </p:cBhvr>
                                      <p:to>
                                        <p:strVal val="visible"/>
                                      </p:to>
                                    </p:set>
                                    <p:animEffect transition="in" filter="barn(inVertical)">
                                      <p:cBhvr>
                                        <p:cTn id="47" dur="500"/>
                                        <p:tgtEl>
                                          <p:spTgt spid="6148"/>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6154"/>
                                        </p:tgtEl>
                                        <p:attrNameLst>
                                          <p:attrName>style.visibility</p:attrName>
                                        </p:attrNameLst>
                                      </p:cBhvr>
                                      <p:to>
                                        <p:strVal val="visible"/>
                                      </p:to>
                                    </p:set>
                                    <p:animEffect transition="in" filter="wipe(down)">
                                      <p:cBhvr>
                                        <p:cTn id="51" dur="500"/>
                                        <p:tgtEl>
                                          <p:spTgt spid="6154"/>
                                        </p:tgtEl>
                                      </p:cBhvr>
                                    </p:animEffect>
                                  </p:childTnLst>
                                </p:cTn>
                              </p:par>
                            </p:childTnLst>
                          </p:cTn>
                        </p:par>
                        <p:par>
                          <p:cTn id="52" fill="hold">
                            <p:stCondLst>
                              <p:cond delay="6000"/>
                            </p:stCondLst>
                            <p:childTnLst>
                              <p:par>
                                <p:cTn id="53" presetID="2" presetClass="entr" presetSubtype="4" fill="hold" nodeType="afterEffect">
                                  <p:stCondLst>
                                    <p:cond delay="0"/>
                                  </p:stCondLst>
                                  <p:childTnLst>
                                    <p:set>
                                      <p:cBhvr>
                                        <p:cTn id="54" dur="1" fill="hold">
                                          <p:stCondLst>
                                            <p:cond delay="0"/>
                                          </p:stCondLst>
                                        </p:cTn>
                                        <p:tgtEl>
                                          <p:spTgt spid="6146"/>
                                        </p:tgtEl>
                                        <p:attrNameLst>
                                          <p:attrName>style.visibility</p:attrName>
                                        </p:attrNameLst>
                                      </p:cBhvr>
                                      <p:to>
                                        <p:strVal val="visible"/>
                                      </p:to>
                                    </p:set>
                                    <p:anim calcmode="lin" valueType="num">
                                      <p:cBhvr additive="base">
                                        <p:cTn id="55" dur="500" fill="hold"/>
                                        <p:tgtEl>
                                          <p:spTgt spid="6146"/>
                                        </p:tgtEl>
                                        <p:attrNameLst>
                                          <p:attrName>ppt_x</p:attrName>
                                        </p:attrNameLst>
                                      </p:cBhvr>
                                      <p:tavLst>
                                        <p:tav tm="0">
                                          <p:val>
                                            <p:strVal val="#ppt_x"/>
                                          </p:val>
                                        </p:tav>
                                        <p:tav tm="100000">
                                          <p:val>
                                            <p:strVal val="#ppt_x"/>
                                          </p:val>
                                        </p:tav>
                                      </p:tavLst>
                                    </p:anim>
                                    <p:anim calcmode="lin" valueType="num">
                                      <p:cBhvr additive="base">
                                        <p:cTn id="56" dur="500" fill="hold"/>
                                        <p:tgtEl>
                                          <p:spTgt spid="6146"/>
                                        </p:tgtEl>
                                        <p:attrNameLst>
                                          <p:attrName>ppt_y</p:attrName>
                                        </p:attrNameLst>
                                      </p:cBhvr>
                                      <p:tavLst>
                                        <p:tav tm="0">
                                          <p:val>
                                            <p:strVal val="1+#ppt_h/2"/>
                                          </p:val>
                                        </p:tav>
                                        <p:tav tm="100000">
                                          <p:val>
                                            <p:strVal val="#ppt_y"/>
                                          </p:val>
                                        </p:tav>
                                      </p:tavLst>
                                    </p:anim>
                                  </p:childTnLst>
                                </p:cTn>
                              </p:par>
                            </p:childTnLst>
                          </p:cTn>
                        </p:par>
                        <p:par>
                          <p:cTn id="57" fill="hold">
                            <p:stCondLst>
                              <p:cond delay="6500"/>
                            </p:stCondLst>
                            <p:childTnLst>
                              <p:par>
                                <p:cTn id="58" presetID="21" presetClass="entr" presetSubtype="1" fill="hold" nodeType="afterEffect">
                                  <p:stCondLst>
                                    <p:cond delay="0"/>
                                  </p:stCondLst>
                                  <p:childTnLst>
                                    <p:set>
                                      <p:cBhvr>
                                        <p:cTn id="59" dur="1" fill="hold">
                                          <p:stCondLst>
                                            <p:cond delay="0"/>
                                          </p:stCondLst>
                                        </p:cTn>
                                        <p:tgtEl>
                                          <p:spTgt spid="6155"/>
                                        </p:tgtEl>
                                        <p:attrNameLst>
                                          <p:attrName>style.visibility</p:attrName>
                                        </p:attrNameLst>
                                      </p:cBhvr>
                                      <p:to>
                                        <p:strVal val="visible"/>
                                      </p:to>
                                    </p:set>
                                    <p:animEffect transition="in" filter="wheel(1)">
                                      <p:cBhvr>
                                        <p:cTn id="60" dur="2000"/>
                                        <p:tgtEl>
                                          <p:spTgt spid="6155"/>
                                        </p:tgtEl>
                                      </p:cBhvr>
                                    </p:animEffect>
                                  </p:childTnLst>
                                </p:cTn>
                              </p:par>
                            </p:childTnLst>
                          </p:cTn>
                        </p:par>
                        <p:par>
                          <p:cTn id="61" fill="hold">
                            <p:stCondLst>
                              <p:cond delay="8500"/>
                            </p:stCondLst>
                            <p:childTnLst>
                              <p:par>
                                <p:cTn id="62" presetID="31" presetClass="entr" presetSubtype="0" fill="hold" nodeType="afterEffect">
                                  <p:stCondLst>
                                    <p:cond delay="0"/>
                                  </p:stCondLst>
                                  <p:childTnLst>
                                    <p:set>
                                      <p:cBhvr>
                                        <p:cTn id="63" dur="1" fill="hold">
                                          <p:stCondLst>
                                            <p:cond delay="0"/>
                                          </p:stCondLst>
                                        </p:cTn>
                                        <p:tgtEl>
                                          <p:spTgt spid="6153"/>
                                        </p:tgtEl>
                                        <p:attrNameLst>
                                          <p:attrName>style.visibility</p:attrName>
                                        </p:attrNameLst>
                                      </p:cBhvr>
                                      <p:to>
                                        <p:strVal val="visible"/>
                                      </p:to>
                                    </p:set>
                                    <p:anim calcmode="lin" valueType="num">
                                      <p:cBhvr>
                                        <p:cTn id="64" dur="1000" fill="hold"/>
                                        <p:tgtEl>
                                          <p:spTgt spid="6153"/>
                                        </p:tgtEl>
                                        <p:attrNameLst>
                                          <p:attrName>ppt_w</p:attrName>
                                        </p:attrNameLst>
                                      </p:cBhvr>
                                      <p:tavLst>
                                        <p:tav tm="0">
                                          <p:val>
                                            <p:fltVal val="0"/>
                                          </p:val>
                                        </p:tav>
                                        <p:tav tm="100000">
                                          <p:val>
                                            <p:strVal val="#ppt_w"/>
                                          </p:val>
                                        </p:tav>
                                      </p:tavLst>
                                    </p:anim>
                                    <p:anim calcmode="lin" valueType="num">
                                      <p:cBhvr>
                                        <p:cTn id="65" dur="1000" fill="hold"/>
                                        <p:tgtEl>
                                          <p:spTgt spid="6153"/>
                                        </p:tgtEl>
                                        <p:attrNameLst>
                                          <p:attrName>ppt_h</p:attrName>
                                        </p:attrNameLst>
                                      </p:cBhvr>
                                      <p:tavLst>
                                        <p:tav tm="0">
                                          <p:val>
                                            <p:fltVal val="0"/>
                                          </p:val>
                                        </p:tav>
                                        <p:tav tm="100000">
                                          <p:val>
                                            <p:strVal val="#ppt_h"/>
                                          </p:val>
                                        </p:tav>
                                      </p:tavLst>
                                    </p:anim>
                                    <p:anim calcmode="lin" valueType="num">
                                      <p:cBhvr>
                                        <p:cTn id="66" dur="1000" fill="hold"/>
                                        <p:tgtEl>
                                          <p:spTgt spid="6153"/>
                                        </p:tgtEl>
                                        <p:attrNameLst>
                                          <p:attrName>style.rotation</p:attrName>
                                        </p:attrNameLst>
                                      </p:cBhvr>
                                      <p:tavLst>
                                        <p:tav tm="0">
                                          <p:val>
                                            <p:fltVal val="90"/>
                                          </p:val>
                                        </p:tav>
                                        <p:tav tm="100000">
                                          <p:val>
                                            <p:fltVal val="0"/>
                                          </p:val>
                                        </p:tav>
                                      </p:tavLst>
                                    </p:anim>
                                    <p:animEffect transition="in" filter="fade">
                                      <p:cBhvr>
                                        <p:cTn id="67" dur="1000"/>
                                        <p:tgtEl>
                                          <p:spTgt spid="6153"/>
                                        </p:tgtEl>
                                      </p:cBhvr>
                                    </p:animEffect>
                                  </p:childTnLst>
                                </p:cTn>
                              </p:par>
                            </p:childTnLst>
                          </p:cTn>
                        </p:par>
                        <p:par>
                          <p:cTn id="68" fill="hold">
                            <p:stCondLst>
                              <p:cond delay="9500"/>
                            </p:stCondLst>
                            <p:childTnLst>
                              <p:par>
                                <p:cTn id="69" presetID="14" presetClass="entr" presetSubtype="10" fill="hold" nodeType="afterEffect">
                                  <p:stCondLst>
                                    <p:cond delay="0"/>
                                  </p:stCondLst>
                                  <p:childTnLst>
                                    <p:set>
                                      <p:cBhvr>
                                        <p:cTn id="70" dur="1" fill="hold">
                                          <p:stCondLst>
                                            <p:cond delay="0"/>
                                          </p:stCondLst>
                                        </p:cTn>
                                        <p:tgtEl>
                                          <p:spTgt spid="6150"/>
                                        </p:tgtEl>
                                        <p:attrNameLst>
                                          <p:attrName>style.visibility</p:attrName>
                                        </p:attrNameLst>
                                      </p:cBhvr>
                                      <p:to>
                                        <p:strVal val="visible"/>
                                      </p:to>
                                    </p:set>
                                    <p:animEffect transition="in" filter="randombar(horizontal)">
                                      <p:cBhvr>
                                        <p:cTn id="71" dur="500"/>
                                        <p:tgtEl>
                                          <p:spTgt spid="6150"/>
                                        </p:tgtEl>
                                      </p:cBhvr>
                                    </p:animEffect>
                                  </p:childTnLst>
                                </p:cTn>
                              </p:par>
                            </p:childTnLst>
                          </p:cTn>
                        </p:par>
                        <p:par>
                          <p:cTn id="72" fill="hold">
                            <p:stCondLst>
                              <p:cond delay="10000"/>
                            </p:stCondLst>
                            <p:childTnLst>
                              <p:par>
                                <p:cTn id="73" presetID="42" presetClass="entr" presetSubtype="0" fill="hold" nodeType="afterEffect">
                                  <p:stCondLst>
                                    <p:cond delay="0"/>
                                  </p:stCondLst>
                                  <p:childTnLst>
                                    <p:set>
                                      <p:cBhvr>
                                        <p:cTn id="74" dur="1" fill="hold">
                                          <p:stCondLst>
                                            <p:cond delay="0"/>
                                          </p:stCondLst>
                                        </p:cTn>
                                        <p:tgtEl>
                                          <p:spTgt spid="6156"/>
                                        </p:tgtEl>
                                        <p:attrNameLst>
                                          <p:attrName>style.visibility</p:attrName>
                                        </p:attrNameLst>
                                      </p:cBhvr>
                                      <p:to>
                                        <p:strVal val="visible"/>
                                      </p:to>
                                    </p:set>
                                    <p:animEffect transition="in" filter="fade">
                                      <p:cBhvr>
                                        <p:cTn id="75" dur="1000"/>
                                        <p:tgtEl>
                                          <p:spTgt spid="6156"/>
                                        </p:tgtEl>
                                      </p:cBhvr>
                                    </p:animEffect>
                                    <p:anim calcmode="lin" valueType="num">
                                      <p:cBhvr>
                                        <p:cTn id="76" dur="1000" fill="hold"/>
                                        <p:tgtEl>
                                          <p:spTgt spid="6156"/>
                                        </p:tgtEl>
                                        <p:attrNameLst>
                                          <p:attrName>ppt_x</p:attrName>
                                        </p:attrNameLst>
                                      </p:cBhvr>
                                      <p:tavLst>
                                        <p:tav tm="0">
                                          <p:val>
                                            <p:strVal val="#ppt_x"/>
                                          </p:val>
                                        </p:tav>
                                        <p:tav tm="100000">
                                          <p:val>
                                            <p:strVal val="#ppt_x"/>
                                          </p:val>
                                        </p:tav>
                                      </p:tavLst>
                                    </p:anim>
                                    <p:anim calcmode="lin" valueType="num">
                                      <p:cBhvr>
                                        <p:cTn id="77" dur="1000" fill="hold"/>
                                        <p:tgtEl>
                                          <p:spTgt spid="6156"/>
                                        </p:tgtEl>
                                        <p:attrNameLst>
                                          <p:attrName>ppt_y</p:attrName>
                                        </p:attrNameLst>
                                      </p:cBhvr>
                                      <p:tavLst>
                                        <p:tav tm="0">
                                          <p:val>
                                            <p:strVal val="#ppt_y+.1"/>
                                          </p:val>
                                        </p:tav>
                                        <p:tav tm="100000">
                                          <p:val>
                                            <p:strVal val="#ppt_y"/>
                                          </p:val>
                                        </p:tav>
                                      </p:tavLst>
                                    </p:anim>
                                  </p:childTnLst>
                                </p:cTn>
                              </p:par>
                            </p:childTnLst>
                          </p:cTn>
                        </p:par>
                        <p:par>
                          <p:cTn id="78" fill="hold">
                            <p:stCondLst>
                              <p:cond delay="11000"/>
                            </p:stCondLst>
                            <p:childTnLst>
                              <p:par>
                                <p:cTn id="79" presetID="2" presetClass="entr" presetSubtype="4" fill="hold" nodeType="afterEffect">
                                  <p:stCondLst>
                                    <p:cond delay="0"/>
                                  </p:stCondLst>
                                  <p:childTnLst>
                                    <p:set>
                                      <p:cBhvr>
                                        <p:cTn id="80" dur="1" fill="hold">
                                          <p:stCondLst>
                                            <p:cond delay="0"/>
                                          </p:stCondLst>
                                        </p:cTn>
                                        <p:tgtEl>
                                          <p:spTgt spid="8194"/>
                                        </p:tgtEl>
                                        <p:attrNameLst>
                                          <p:attrName>style.visibility</p:attrName>
                                        </p:attrNameLst>
                                      </p:cBhvr>
                                      <p:to>
                                        <p:strVal val="visible"/>
                                      </p:to>
                                    </p:set>
                                    <p:anim calcmode="lin" valueType="num">
                                      <p:cBhvr additive="base">
                                        <p:cTn id="81" dur="500" fill="hold"/>
                                        <p:tgtEl>
                                          <p:spTgt spid="8194"/>
                                        </p:tgtEl>
                                        <p:attrNameLst>
                                          <p:attrName>ppt_x</p:attrName>
                                        </p:attrNameLst>
                                      </p:cBhvr>
                                      <p:tavLst>
                                        <p:tav tm="0">
                                          <p:val>
                                            <p:strVal val="#ppt_x"/>
                                          </p:val>
                                        </p:tav>
                                        <p:tav tm="100000">
                                          <p:val>
                                            <p:strVal val="#ppt_x"/>
                                          </p:val>
                                        </p:tav>
                                      </p:tavLst>
                                    </p:anim>
                                    <p:anim calcmode="lin" valueType="num">
                                      <p:cBhvr additive="base">
                                        <p:cTn id="82" dur="500" fill="hold"/>
                                        <p:tgtEl>
                                          <p:spTgt spid="8194"/>
                                        </p:tgtEl>
                                        <p:attrNameLst>
                                          <p:attrName>ppt_y</p:attrName>
                                        </p:attrNameLst>
                                      </p:cBhvr>
                                      <p:tavLst>
                                        <p:tav tm="0">
                                          <p:val>
                                            <p:strVal val="1+#ppt_h/2"/>
                                          </p:val>
                                        </p:tav>
                                        <p:tav tm="100000">
                                          <p:val>
                                            <p:strVal val="#ppt_y"/>
                                          </p:val>
                                        </p:tav>
                                      </p:tavLst>
                                    </p:anim>
                                  </p:childTnLst>
                                </p:cTn>
                              </p:par>
                            </p:childTnLst>
                          </p:cTn>
                        </p:par>
                        <p:par>
                          <p:cTn id="83" fill="hold">
                            <p:stCondLst>
                              <p:cond delay="11500"/>
                            </p:stCondLst>
                            <p:childTnLst>
                              <p:par>
                                <p:cTn id="84" presetID="53" presetClass="entr" presetSubtype="16" fill="hold" nodeType="afterEffect">
                                  <p:stCondLst>
                                    <p:cond delay="150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0" fill="hold"/>
                                        <p:tgtEl>
                                          <p:spTgt spid="20"/>
                                        </p:tgtEl>
                                        <p:attrNameLst>
                                          <p:attrName>ppt_w</p:attrName>
                                        </p:attrNameLst>
                                      </p:cBhvr>
                                      <p:tavLst>
                                        <p:tav tm="0">
                                          <p:val>
                                            <p:fltVal val="0"/>
                                          </p:val>
                                        </p:tav>
                                        <p:tav tm="100000">
                                          <p:val>
                                            <p:strVal val="#ppt_w"/>
                                          </p:val>
                                        </p:tav>
                                      </p:tavLst>
                                    </p:anim>
                                    <p:anim calcmode="lin" valueType="num">
                                      <p:cBhvr>
                                        <p:cTn id="87" dur="5000" fill="hold"/>
                                        <p:tgtEl>
                                          <p:spTgt spid="20"/>
                                        </p:tgtEl>
                                        <p:attrNameLst>
                                          <p:attrName>ppt_h</p:attrName>
                                        </p:attrNameLst>
                                      </p:cBhvr>
                                      <p:tavLst>
                                        <p:tav tm="0">
                                          <p:val>
                                            <p:fltVal val="0"/>
                                          </p:val>
                                        </p:tav>
                                        <p:tav tm="100000">
                                          <p:val>
                                            <p:strVal val="#ppt_h"/>
                                          </p:val>
                                        </p:tav>
                                      </p:tavLst>
                                    </p:anim>
                                    <p:animEffect transition="in" filter="fade">
                                      <p:cBhvr>
                                        <p:cTn id="88" dur="5000"/>
                                        <p:tgtEl>
                                          <p:spTgt spid="20"/>
                                        </p:tgtEl>
                                      </p:cBhvr>
                                    </p:animEffect>
                                  </p:childTnLst>
                                </p:cTn>
                              </p:par>
                            </p:childTnLst>
                          </p:cTn>
                        </p:par>
                        <p:par>
                          <p:cTn id="89" fill="hold">
                            <p:stCondLst>
                              <p:cond delay="18000"/>
                            </p:stCondLst>
                            <p:childTnLst>
                              <p:par>
                                <p:cTn id="90" presetID="10" presetClass="exit" presetSubtype="0" fill="hold" grpId="0" nodeType="afterEffect">
                                  <p:stCondLst>
                                    <p:cond delay="0"/>
                                  </p:stCondLst>
                                  <p:childTnLst>
                                    <p:animEffect transition="out" filter="fade">
                                      <p:cBhvr>
                                        <p:cTn id="91" dur="500"/>
                                        <p:tgtEl>
                                          <p:spTgt spid="2"/>
                                        </p:tgtEl>
                                      </p:cBhvr>
                                    </p:animEffect>
                                    <p:set>
                                      <p:cBhvr>
                                        <p:cTn id="92" dur="1" fill="hold">
                                          <p:stCondLst>
                                            <p:cond delay="499"/>
                                          </p:stCondLst>
                                        </p:cTn>
                                        <p:tgtEl>
                                          <p:spTgt spid="2"/>
                                        </p:tgtEl>
                                        <p:attrNameLst>
                                          <p:attrName>style.visibility</p:attrName>
                                        </p:attrNameLst>
                                      </p:cBhvr>
                                      <p:to>
                                        <p:strVal val="hidden"/>
                                      </p:to>
                                    </p:set>
                                  </p:childTnLst>
                                </p:cTn>
                              </p:par>
                            </p:childTnLst>
                          </p:cTn>
                        </p:par>
                        <p:par>
                          <p:cTn id="93" fill="hold">
                            <p:stCondLst>
                              <p:cond delay="18500"/>
                            </p:stCondLst>
                            <p:childTnLst>
                              <p:par>
                                <p:cTn id="94" presetID="53" presetClass="entr" presetSubtype="16" fill="hold" grpId="0" nodeType="afterEffect">
                                  <p:stCondLst>
                                    <p:cond delay="0"/>
                                  </p:stCondLst>
                                  <p:childTnLst>
                                    <p:set>
                                      <p:cBhvr>
                                        <p:cTn id="95" dur="1" fill="hold">
                                          <p:stCondLst>
                                            <p:cond delay="0"/>
                                          </p:stCondLst>
                                        </p:cTn>
                                        <p:tgtEl>
                                          <p:spTgt spid="3"/>
                                        </p:tgtEl>
                                        <p:attrNameLst>
                                          <p:attrName>style.visibility</p:attrName>
                                        </p:attrNameLst>
                                      </p:cBhvr>
                                      <p:to>
                                        <p:strVal val="visible"/>
                                      </p:to>
                                    </p:set>
                                    <p:anim calcmode="lin" valueType="num">
                                      <p:cBhvr>
                                        <p:cTn id="96" dur="3000" fill="hold"/>
                                        <p:tgtEl>
                                          <p:spTgt spid="3"/>
                                        </p:tgtEl>
                                        <p:attrNameLst>
                                          <p:attrName>ppt_w</p:attrName>
                                        </p:attrNameLst>
                                      </p:cBhvr>
                                      <p:tavLst>
                                        <p:tav tm="0">
                                          <p:val>
                                            <p:fltVal val="0"/>
                                          </p:val>
                                        </p:tav>
                                        <p:tav tm="100000">
                                          <p:val>
                                            <p:strVal val="#ppt_w"/>
                                          </p:val>
                                        </p:tav>
                                      </p:tavLst>
                                    </p:anim>
                                    <p:anim calcmode="lin" valueType="num">
                                      <p:cBhvr>
                                        <p:cTn id="97" dur="3000" fill="hold"/>
                                        <p:tgtEl>
                                          <p:spTgt spid="3"/>
                                        </p:tgtEl>
                                        <p:attrNameLst>
                                          <p:attrName>ppt_h</p:attrName>
                                        </p:attrNameLst>
                                      </p:cBhvr>
                                      <p:tavLst>
                                        <p:tav tm="0">
                                          <p:val>
                                            <p:fltVal val="0"/>
                                          </p:val>
                                        </p:tav>
                                        <p:tav tm="100000">
                                          <p:val>
                                            <p:strVal val="#ppt_h"/>
                                          </p:val>
                                        </p:tav>
                                      </p:tavLst>
                                    </p:anim>
                                    <p:animEffect transition="in" filter="fade">
                                      <p:cBhvr>
                                        <p:cTn id="98" dur="3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99" fill="hold">
                            <p:stCondLst>
                              <p:cond delay="21500"/>
                            </p:stCondLst>
                            <p:childTnLst>
                              <p:par>
                                <p:cTn id="100" presetID="37" presetClass="entr" presetSubtype="0" fill="hold" grpId="0" nodeType="afterEffect">
                                  <p:stCondLst>
                                    <p:cond delay="200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3000"/>
                                        <p:tgtEl>
                                          <p:spTgt spid="22"/>
                                        </p:tgtEl>
                                      </p:cBhvr>
                                    </p:animEffect>
                                    <p:anim calcmode="lin" valueType="num">
                                      <p:cBhvr>
                                        <p:cTn id="103" dur="3000" fill="hold"/>
                                        <p:tgtEl>
                                          <p:spTgt spid="22"/>
                                        </p:tgtEl>
                                        <p:attrNameLst>
                                          <p:attrName>ppt_x</p:attrName>
                                        </p:attrNameLst>
                                      </p:cBhvr>
                                      <p:tavLst>
                                        <p:tav tm="0">
                                          <p:val>
                                            <p:strVal val="#ppt_x"/>
                                          </p:val>
                                        </p:tav>
                                        <p:tav tm="100000">
                                          <p:val>
                                            <p:strVal val="#ppt_x"/>
                                          </p:val>
                                        </p:tav>
                                      </p:tavLst>
                                    </p:anim>
                                    <p:anim calcmode="lin" valueType="num">
                                      <p:cBhvr>
                                        <p:cTn id="104" dur="2700" decel="100000" fill="hold"/>
                                        <p:tgtEl>
                                          <p:spTgt spid="22"/>
                                        </p:tgtEl>
                                        <p:attrNameLst>
                                          <p:attrName>ppt_y</p:attrName>
                                        </p:attrNameLst>
                                      </p:cBhvr>
                                      <p:tavLst>
                                        <p:tav tm="0">
                                          <p:val>
                                            <p:strVal val="#ppt_y+1"/>
                                          </p:val>
                                        </p:tav>
                                        <p:tav tm="100000">
                                          <p:val>
                                            <p:strVal val="#ppt_y-.03"/>
                                          </p:val>
                                        </p:tav>
                                      </p:tavLst>
                                    </p:anim>
                                    <p:anim calcmode="lin" valueType="num">
                                      <p:cBhvr>
                                        <p:cTn id="105" dur="300" accel="100000" fill="hold">
                                          <p:stCondLst>
                                            <p:cond delay="27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Kali Watson.KALIWATSON\My Documents\Dropbox\1Hale Makana\1Dedication Event\Pictures\Resource Center 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623" y="1447800"/>
            <a:ext cx="12011376" cy="50673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Documents and Settings\Kali Watson.KALIWATSON\My Documents\Dropbox\1Hale Makana\1Dedication Event\Pictures\resourceroom2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1" y="1447801"/>
            <a:ext cx="5486400" cy="25915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Documents and Settings\Kali Watson.KALIWATSON\My Documents\Dropbox\1Hale Makana\1Dedication Event\Pictures\Playgroun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80" y="4038600"/>
            <a:ext cx="66830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Documents and Settings\Kali Watson.KALIWATSON\My Documents\Dropbox\1Hale Makana\1Dedication Event\Pictures\laundryroo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8488" y="4022504"/>
            <a:ext cx="5523509" cy="2835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626" y="72598"/>
            <a:ext cx="5789084" cy="1446550"/>
          </a:xfrm>
          <a:prstGeom prst="rect">
            <a:avLst/>
          </a:prstGeom>
          <a:noFill/>
        </p:spPr>
        <p:txBody>
          <a:bodyPr wrap="square" rtlCol="0">
            <a:spAutoFit/>
          </a:bodyPr>
          <a:lstStyle/>
          <a:p>
            <a:r>
              <a:rPr lang="en-US" sz="4400" b="1" dirty="0" smtClean="0">
                <a:solidFill>
                  <a:srgbClr val="000090"/>
                </a:solidFill>
              </a:rPr>
              <a:t>Hale Makana Resource Center</a:t>
            </a:r>
            <a:endParaRPr lang="en-US" sz="4400" b="1" dirty="0">
              <a:solidFill>
                <a:srgbClr val="000090"/>
              </a:solidFill>
            </a:endParaRPr>
          </a:p>
        </p:txBody>
      </p:sp>
      <p:pic>
        <p:nvPicPr>
          <p:cNvPr id="35842" name="Picture 2"/>
          <p:cNvPicPr>
            <a:picLocks noChangeAspect="1" noChangeArrowheads="1"/>
          </p:cNvPicPr>
          <p:nvPr/>
        </p:nvPicPr>
        <p:blipFill>
          <a:blip r:embed="rId7"/>
          <a:srcRect/>
          <a:stretch>
            <a:fillRect/>
          </a:stretch>
        </p:blipFill>
        <p:spPr bwMode="auto">
          <a:xfrm>
            <a:off x="6197600" y="1"/>
            <a:ext cx="1930400" cy="1435735"/>
          </a:xfrm>
          <a:prstGeom prst="rect">
            <a:avLst/>
          </a:prstGeom>
          <a:noFill/>
          <a:ln w="9525">
            <a:noFill/>
            <a:miter lim="800000"/>
            <a:headEnd/>
            <a:tailEnd/>
          </a:ln>
          <a:effectLst/>
        </p:spPr>
      </p:pic>
      <p:pic>
        <p:nvPicPr>
          <p:cNvPr id="35843" name="Picture 3"/>
          <p:cNvPicPr>
            <a:picLocks noChangeAspect="1" noChangeArrowheads="1"/>
          </p:cNvPicPr>
          <p:nvPr/>
        </p:nvPicPr>
        <p:blipFill>
          <a:blip r:embed="rId8"/>
          <a:srcRect/>
          <a:stretch>
            <a:fillRect/>
          </a:stretch>
        </p:blipFill>
        <p:spPr bwMode="auto">
          <a:xfrm>
            <a:off x="8534400" y="228600"/>
            <a:ext cx="3386667" cy="1028700"/>
          </a:xfrm>
          <a:prstGeom prst="rect">
            <a:avLst/>
          </a:prstGeom>
          <a:noFill/>
          <a:ln w="9525">
            <a:noFill/>
            <a:miter lim="800000"/>
            <a:headEnd/>
            <a:tailEnd/>
          </a:ln>
          <a:effectLst/>
        </p:spPr>
      </p:pic>
    </p:spTree>
    <p:extLst>
      <p:ext uri="{BB962C8B-B14F-4D97-AF65-F5344CB8AC3E}">
        <p14:creationId xmlns:p14="http://schemas.microsoft.com/office/powerpoint/2010/main" val="7504096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xmlns:mv="urn:schemas-microsoft-com:mac:vml">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1000"/>
                                  </p:stCondLst>
                                  <p:childTnLst>
                                    <p:set>
                                      <p:cBhvr>
                                        <p:cTn id="12" dur="1" fill="hold">
                                          <p:stCondLst>
                                            <p:cond delay="0"/>
                                          </p:stCondLst>
                                        </p:cTn>
                                        <p:tgtEl>
                                          <p:spTgt spid="6149"/>
                                        </p:tgtEl>
                                        <p:attrNameLst>
                                          <p:attrName>style.visibility</p:attrName>
                                        </p:attrNameLst>
                                      </p:cBhvr>
                                      <p:to>
                                        <p:strVal val="visible"/>
                                      </p:to>
                                    </p:set>
                                    <p:animEffect transition="in" filter="barn(inVertical)">
                                      <p:cBhvr>
                                        <p:cTn id="13" dur="500"/>
                                        <p:tgtEl>
                                          <p:spTgt spid="6149"/>
                                        </p:tgtEl>
                                      </p:cBhvr>
                                    </p:animEffect>
                                  </p:childTnLst>
                                </p:cTn>
                              </p:par>
                            </p:childTnLst>
                          </p:cTn>
                        </p:par>
                        <p:par>
                          <p:cTn id="14" fill="hold">
                            <p:stCondLst>
                              <p:cond delay="2500"/>
                            </p:stCondLst>
                            <p:childTnLst>
                              <p:par>
                                <p:cTn id="15" presetID="42" presetClass="entr" presetSubtype="0" fill="hold" nodeType="afterEffect">
                                  <p:stCondLst>
                                    <p:cond delay="100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1000"/>
                                        <p:tgtEl>
                                          <p:spTgt spid="6148"/>
                                        </p:tgtEl>
                                      </p:cBhvr>
                                    </p:animEffect>
                                    <p:anim calcmode="lin" valueType="num">
                                      <p:cBhvr>
                                        <p:cTn id="18" dur="1000" fill="hold"/>
                                        <p:tgtEl>
                                          <p:spTgt spid="6148"/>
                                        </p:tgtEl>
                                        <p:attrNameLst>
                                          <p:attrName>ppt_x</p:attrName>
                                        </p:attrNameLst>
                                      </p:cBhvr>
                                      <p:tavLst>
                                        <p:tav tm="0">
                                          <p:val>
                                            <p:strVal val="#ppt_x"/>
                                          </p:val>
                                        </p:tav>
                                        <p:tav tm="100000">
                                          <p:val>
                                            <p:strVal val="#ppt_x"/>
                                          </p:val>
                                        </p:tav>
                                      </p:tavLst>
                                    </p:anim>
                                    <p:anim calcmode="lin" valueType="num">
                                      <p:cBhvr>
                                        <p:cTn id="19" dur="1000" fill="hold"/>
                                        <p:tgtEl>
                                          <p:spTgt spid="6148"/>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31" presetClass="entr" presetSubtype="0" fill="hold" nodeType="afterEffect">
                                  <p:stCondLst>
                                    <p:cond delay="0"/>
                                  </p:stCondLst>
                                  <p:childTnLst>
                                    <p:set>
                                      <p:cBhvr>
                                        <p:cTn id="22" dur="1" fill="hold">
                                          <p:stCondLst>
                                            <p:cond delay="0"/>
                                          </p:stCondLst>
                                        </p:cTn>
                                        <p:tgtEl>
                                          <p:spTgt spid="6147"/>
                                        </p:tgtEl>
                                        <p:attrNameLst>
                                          <p:attrName>style.visibility</p:attrName>
                                        </p:attrNameLst>
                                      </p:cBhvr>
                                      <p:to>
                                        <p:strVal val="visible"/>
                                      </p:to>
                                    </p:set>
                                    <p:anim calcmode="lin" valueType="num">
                                      <p:cBhvr>
                                        <p:cTn id="23" dur="1000" fill="hold"/>
                                        <p:tgtEl>
                                          <p:spTgt spid="6147"/>
                                        </p:tgtEl>
                                        <p:attrNameLst>
                                          <p:attrName>ppt_w</p:attrName>
                                        </p:attrNameLst>
                                      </p:cBhvr>
                                      <p:tavLst>
                                        <p:tav tm="0">
                                          <p:val>
                                            <p:fltVal val="0"/>
                                          </p:val>
                                        </p:tav>
                                        <p:tav tm="100000">
                                          <p:val>
                                            <p:strVal val="#ppt_w"/>
                                          </p:val>
                                        </p:tav>
                                      </p:tavLst>
                                    </p:anim>
                                    <p:anim calcmode="lin" valueType="num">
                                      <p:cBhvr>
                                        <p:cTn id="24" dur="1000" fill="hold"/>
                                        <p:tgtEl>
                                          <p:spTgt spid="6147"/>
                                        </p:tgtEl>
                                        <p:attrNameLst>
                                          <p:attrName>ppt_h</p:attrName>
                                        </p:attrNameLst>
                                      </p:cBhvr>
                                      <p:tavLst>
                                        <p:tav tm="0">
                                          <p:val>
                                            <p:fltVal val="0"/>
                                          </p:val>
                                        </p:tav>
                                        <p:tav tm="100000">
                                          <p:val>
                                            <p:strVal val="#ppt_h"/>
                                          </p:val>
                                        </p:tav>
                                      </p:tavLst>
                                    </p:anim>
                                    <p:anim calcmode="lin" valueType="num">
                                      <p:cBhvr>
                                        <p:cTn id="25" dur="1000" fill="hold"/>
                                        <p:tgtEl>
                                          <p:spTgt spid="6147"/>
                                        </p:tgtEl>
                                        <p:attrNameLst>
                                          <p:attrName>style.rotation</p:attrName>
                                        </p:attrNameLst>
                                      </p:cBhvr>
                                      <p:tavLst>
                                        <p:tav tm="0">
                                          <p:val>
                                            <p:fltVal val="90"/>
                                          </p:val>
                                        </p:tav>
                                        <p:tav tm="100000">
                                          <p:val>
                                            <p:fltVal val="0"/>
                                          </p:val>
                                        </p:tav>
                                      </p:tavLst>
                                    </p:anim>
                                    <p:animEffect transition="in" filter="fade">
                                      <p:cBhvr>
                                        <p:cTn id="26"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s\Francis\fern.gif"/>
          <p:cNvPicPr>
            <a:picLocks noChangeAspect="1" noChangeArrowheads="1"/>
          </p:cNvPicPr>
          <p:nvPr/>
        </p:nvPicPr>
        <p:blipFill>
          <a:blip r:embed="rId3" cstate="print"/>
          <a:srcRect/>
          <a:stretch>
            <a:fillRect/>
          </a:stretch>
        </p:blipFill>
        <p:spPr bwMode="auto">
          <a:xfrm>
            <a:off x="-1" y="0"/>
            <a:ext cx="3725334" cy="6858000"/>
          </a:xfrm>
          <a:prstGeom prst="rect">
            <a:avLst/>
          </a:prstGeom>
          <a:solidFill>
            <a:schemeClr val="folHlink"/>
          </a:solidFill>
          <a:ln w="9525">
            <a:noFill/>
            <a:miter lim="800000"/>
            <a:headEnd/>
            <a:tailEnd/>
          </a:ln>
        </p:spPr>
      </p:pic>
      <p:sp>
        <p:nvSpPr>
          <p:cNvPr id="7" name="TextBox 6"/>
          <p:cNvSpPr txBox="1"/>
          <p:nvPr/>
        </p:nvSpPr>
        <p:spPr>
          <a:xfrm>
            <a:off x="8023774" y="1924377"/>
            <a:ext cx="932504" cy="369332"/>
          </a:xfrm>
          <a:prstGeom prst="rect">
            <a:avLst/>
          </a:prstGeom>
          <a:noFill/>
        </p:spPr>
        <p:txBody>
          <a:bodyPr wrap="square" rtlCol="0">
            <a:spAutoFit/>
          </a:bodyPr>
          <a:lstStyle/>
          <a:p>
            <a:r>
              <a:rPr lang="en-US" dirty="0" smtClean="0">
                <a:solidFill>
                  <a:schemeClr val="accent6">
                    <a:lumMod val="60000"/>
                    <a:lumOff val="40000"/>
                  </a:schemeClr>
                </a:solidFill>
              </a:rPr>
              <a:t>Project</a:t>
            </a:r>
            <a:endParaRPr lang="en-US" dirty="0">
              <a:solidFill>
                <a:schemeClr val="accent6">
                  <a:lumMod val="60000"/>
                  <a:lumOff val="40000"/>
                </a:schemeClr>
              </a:solidFill>
            </a:endParaRPr>
          </a:p>
        </p:txBody>
      </p:sp>
      <p:pic>
        <p:nvPicPr>
          <p:cNvPr id="8" name="Content Placeholder 7" descr="Hale Makana O Maili.jpg"/>
          <p:cNvPicPr>
            <a:picLocks noGrp="1" noChangeAspect="1"/>
          </p:cNvPicPr>
          <p:nvPr>
            <p:ph idx="1"/>
          </p:nvPr>
        </p:nvPicPr>
        <p:blipFill>
          <a:blip r:embed="rId4"/>
          <a:srcRect t="-1107" b="-1107"/>
          <a:stretch>
            <a:fillRect/>
          </a:stretch>
        </p:blipFill>
        <p:spPr>
          <a:xfrm>
            <a:off x="3369733" y="971225"/>
            <a:ext cx="8822267" cy="5971444"/>
          </a:xfrm>
        </p:spPr>
      </p:pic>
      <p:sp>
        <p:nvSpPr>
          <p:cNvPr id="9" name="TextBox 8"/>
          <p:cNvSpPr txBox="1"/>
          <p:nvPr/>
        </p:nvSpPr>
        <p:spPr>
          <a:xfrm>
            <a:off x="4639732" y="172537"/>
            <a:ext cx="5611783" cy="738664"/>
          </a:xfrm>
          <a:prstGeom prst="rect">
            <a:avLst/>
          </a:prstGeom>
          <a:noFill/>
        </p:spPr>
        <p:txBody>
          <a:bodyPr wrap="none" rtlCol="0">
            <a:spAutoFit/>
          </a:bodyPr>
          <a:lstStyle/>
          <a:p>
            <a:r>
              <a:rPr lang="en-US" sz="4200" dirty="0" smtClean="0"/>
              <a:t>Hale </a:t>
            </a:r>
            <a:r>
              <a:rPr lang="en-US" sz="4200" dirty="0" err="1" smtClean="0"/>
              <a:t>Makana</a:t>
            </a:r>
            <a:r>
              <a:rPr lang="en-US" sz="4200" dirty="0" smtClean="0"/>
              <a:t> O </a:t>
            </a:r>
            <a:r>
              <a:rPr lang="en-US" sz="4200" dirty="0" err="1" smtClean="0"/>
              <a:t>Maili</a:t>
            </a:r>
            <a:endParaRPr lang="en-US" sz="4200" dirty="0"/>
          </a:p>
        </p:txBody>
      </p:sp>
      <p:sp>
        <p:nvSpPr>
          <p:cNvPr id="10" name="TextBox 9"/>
          <p:cNvSpPr txBox="1"/>
          <p:nvPr/>
        </p:nvSpPr>
        <p:spPr>
          <a:xfrm>
            <a:off x="6426161" y="3843867"/>
            <a:ext cx="1597613" cy="369332"/>
          </a:xfrm>
          <a:prstGeom prst="rect">
            <a:avLst/>
          </a:prstGeom>
          <a:noFill/>
        </p:spPr>
        <p:txBody>
          <a:bodyPr wrap="none" rtlCol="0">
            <a:spAutoFit/>
          </a:bodyPr>
          <a:lstStyle/>
          <a:p>
            <a:r>
              <a:rPr lang="en-US" b="1" dirty="0" smtClean="0">
                <a:solidFill>
                  <a:srgbClr val="FEFB31"/>
                </a:solidFill>
              </a:rPr>
              <a:t>Project Site</a:t>
            </a:r>
            <a:endParaRPr lang="en-US" b="1" dirty="0">
              <a:solidFill>
                <a:srgbClr val="FEFB31"/>
              </a:solidFill>
            </a:endParaRPr>
          </a:p>
        </p:txBody>
      </p:sp>
      <p:sp>
        <p:nvSpPr>
          <p:cNvPr id="11" name="TextBox 10"/>
          <p:cNvSpPr txBox="1"/>
          <p:nvPr/>
        </p:nvSpPr>
        <p:spPr>
          <a:xfrm>
            <a:off x="6098961" y="2293709"/>
            <a:ext cx="1809397" cy="369332"/>
          </a:xfrm>
          <a:prstGeom prst="rect">
            <a:avLst/>
          </a:prstGeom>
          <a:noFill/>
        </p:spPr>
        <p:txBody>
          <a:bodyPr wrap="none" rtlCol="0">
            <a:spAutoFit/>
          </a:bodyPr>
          <a:lstStyle/>
          <a:p>
            <a:r>
              <a:rPr lang="en-US" dirty="0" smtClean="0">
                <a:solidFill>
                  <a:srgbClr val="FEFB31"/>
                </a:solidFill>
              </a:rPr>
              <a:t>Waianae Comp</a:t>
            </a:r>
            <a:endParaRPr lang="en-US" dirty="0">
              <a:solidFill>
                <a:srgbClr val="FEFB31"/>
              </a:solidFill>
            </a:endParaRP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288536"/>
            <a:ext cx="9692640" cy="1325562"/>
          </a:xfrm>
        </p:spPr>
        <p:txBody>
          <a:bodyPr>
            <a:normAutofit/>
          </a:bodyPr>
          <a:lstStyle/>
          <a:p>
            <a:pPr algn="ctr"/>
            <a:r>
              <a:rPr lang="en-US" sz="5400" dirty="0" smtClean="0"/>
              <a:t>Hale </a:t>
            </a:r>
            <a:r>
              <a:rPr lang="en-US" sz="5400" dirty="0" err="1" smtClean="0"/>
              <a:t>Makana</a:t>
            </a:r>
            <a:r>
              <a:rPr lang="en-US" sz="5400" dirty="0" smtClean="0"/>
              <a:t> O </a:t>
            </a:r>
            <a:r>
              <a:rPr lang="en-US" sz="5400" dirty="0" err="1" smtClean="0"/>
              <a:t>Maili</a:t>
            </a:r>
            <a:endParaRPr lang="en-US" sz="5400" dirty="0"/>
          </a:p>
        </p:txBody>
      </p:sp>
      <p:pic>
        <p:nvPicPr>
          <p:cNvPr id="7" name="Content Placeholder 6" descr="EX 12 - Hale Maili - Project Rendering.pdf"/>
          <p:cNvPicPr>
            <a:picLocks noGrp="1" noChangeAspect="1"/>
          </p:cNvPicPr>
          <p:nvPr>
            <p:ph idx="1"/>
          </p:nvPr>
        </p:nvPicPr>
        <p:blipFill>
          <a:blip r:embed="rId3"/>
          <a:srcRect l="-13903" r="-13903"/>
          <a:stretch>
            <a:fillRect/>
          </a:stretch>
        </p:blipFill>
        <p:spPr>
          <a:xfrm>
            <a:off x="-1022987" y="635049"/>
            <a:ext cx="12862631" cy="6511612"/>
          </a:xfrm>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R3A7281.jpg"/>
          <p:cNvPicPr>
            <a:picLocks noChangeAspect="1"/>
          </p:cNvPicPr>
          <p:nvPr/>
        </p:nvPicPr>
        <p:blipFill>
          <a:blip r:embed="rId3"/>
          <a:stretch>
            <a:fillRect/>
          </a:stretch>
        </p:blipFill>
        <p:spPr>
          <a:xfrm>
            <a:off x="8001202" y="0"/>
            <a:ext cx="4190798" cy="6959594"/>
          </a:xfrm>
          <a:prstGeom prst="rect">
            <a:avLst/>
          </a:prstGeom>
        </p:spPr>
      </p:pic>
      <p:pic>
        <p:nvPicPr>
          <p:cNvPr id="13" name="Picture 12" descr="Kewalo_Apartments_Small.pdf"/>
          <p:cNvPicPr>
            <a:picLocks noChangeAspect="1"/>
          </p:cNvPicPr>
          <p:nvPr/>
        </p:nvPicPr>
        <p:blipFill>
          <a:blip r:embed="rId4"/>
          <a:stretch>
            <a:fillRect/>
          </a:stretch>
        </p:blipFill>
        <p:spPr>
          <a:xfrm>
            <a:off x="-220132" y="0"/>
            <a:ext cx="8157554" cy="6858000"/>
          </a:xfrm>
          <a:prstGeom prst="rect">
            <a:avLst/>
          </a:prstGeom>
        </p:spPr>
      </p:pic>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lawa_View_Apartments_Small.pdf"/>
          <p:cNvPicPr>
            <a:picLocks noGrp="1" noChangeAspect="1"/>
          </p:cNvPicPr>
          <p:nvPr>
            <p:ph idx="1"/>
          </p:nvPr>
        </p:nvPicPr>
        <p:blipFill>
          <a:blip r:embed="rId3"/>
          <a:srcRect l="-15840" r="-15840"/>
          <a:stretch>
            <a:fillRect/>
          </a:stretch>
        </p:blipFill>
        <p:spPr>
          <a:xfrm>
            <a:off x="-1866442" y="0"/>
            <a:ext cx="15636259" cy="6858000"/>
          </a:xfrm>
        </p:spPr>
      </p:pic>
      <p:pic>
        <p:nvPicPr>
          <p:cNvPr id="5" name="Picture 4" descr="Group photo.jpg"/>
          <p:cNvPicPr>
            <a:picLocks noChangeAspect="1"/>
          </p:cNvPicPr>
          <p:nvPr/>
        </p:nvPicPr>
        <p:blipFill>
          <a:blip r:embed="rId4"/>
          <a:stretch>
            <a:fillRect/>
          </a:stretch>
        </p:blipFill>
        <p:spPr>
          <a:xfrm>
            <a:off x="6619133" y="474811"/>
            <a:ext cx="5572866" cy="443956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5" y="-76976"/>
            <a:ext cx="5897149" cy="912072"/>
          </a:xfrm>
        </p:spPr>
        <p:txBody>
          <a:bodyPr/>
          <a:lstStyle/>
          <a:p>
            <a:pPr>
              <a:defRPr/>
            </a:pPr>
            <a:r>
              <a:rPr lang="en-US" b="1" dirty="0" smtClean="0"/>
              <a:t>Punchbowl Project  </a:t>
            </a:r>
            <a:endParaRPr lang="en-US" b="1" dirty="0"/>
          </a:p>
        </p:txBody>
      </p:sp>
      <p:pic>
        <p:nvPicPr>
          <p:cNvPr id="21507" name="Content Placeholder 3" descr="Punchbowl aerial photo.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790608" y="857250"/>
            <a:ext cx="8401392" cy="6000750"/>
          </a:xfrm>
        </p:spPr>
      </p:pic>
      <p:sp>
        <p:nvSpPr>
          <p:cNvPr id="28" name="TextBox 27"/>
          <p:cNvSpPr txBox="1">
            <a:spLocks noChangeArrowheads="1"/>
          </p:cNvSpPr>
          <p:nvPr/>
        </p:nvSpPr>
        <p:spPr bwMode="auto">
          <a:xfrm>
            <a:off x="7117390" y="3699001"/>
            <a:ext cx="172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rgbClr val="FF6600"/>
                </a:solidFill>
              </a:rPr>
              <a:t>Project Site</a:t>
            </a:r>
          </a:p>
        </p:txBody>
      </p:sp>
      <p:pic>
        <p:nvPicPr>
          <p:cNvPr id="14" name="Picture 2" descr="C:\Docs\Francis\fern.gif"/>
          <p:cNvPicPr>
            <a:picLocks noChangeAspect="1" noChangeArrowheads="1"/>
          </p:cNvPicPr>
          <p:nvPr/>
        </p:nvPicPr>
        <p:blipFill>
          <a:blip r:embed="rId4" cstate="print"/>
          <a:srcRect/>
          <a:stretch>
            <a:fillRect/>
          </a:stretch>
        </p:blipFill>
        <p:spPr bwMode="auto">
          <a:xfrm>
            <a:off x="0" y="0"/>
            <a:ext cx="3790608" cy="6858000"/>
          </a:xfrm>
          <a:prstGeom prst="rect">
            <a:avLst/>
          </a:prstGeom>
          <a:solidFill>
            <a:schemeClr val="folHlink"/>
          </a:solidFill>
          <a:ln w="9525">
            <a:noFill/>
            <a:miter lim="800000"/>
            <a:headEnd/>
            <a:tailEnd/>
          </a:ln>
        </p:spPr>
      </p:pic>
    </p:spTree>
    <p:extLst>
      <p:ext uri="{BB962C8B-B14F-4D97-AF65-F5344CB8AC3E}">
        <p14:creationId xmlns:p14="http://schemas.microsoft.com/office/powerpoint/2010/main" val="3094701747"/>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690" y="329403"/>
            <a:ext cx="5799819" cy="1325562"/>
          </a:xfrm>
        </p:spPr>
        <p:txBody>
          <a:bodyPr>
            <a:noAutofit/>
          </a:bodyPr>
          <a:lstStyle/>
          <a:p>
            <a:pPr algn="ctr"/>
            <a:r>
              <a:rPr lang="en-US" sz="5700" dirty="0" smtClean="0">
                <a:solidFill>
                  <a:srgbClr val="FF0000"/>
                </a:solidFill>
              </a:rPr>
              <a:t>Emergency </a:t>
            </a:r>
            <a:br>
              <a:rPr lang="en-US" sz="5700" dirty="0" smtClean="0">
                <a:solidFill>
                  <a:srgbClr val="FF0000"/>
                </a:solidFill>
              </a:rPr>
            </a:br>
            <a:r>
              <a:rPr lang="en-US" sz="5700" dirty="0" smtClean="0">
                <a:solidFill>
                  <a:srgbClr val="FF0000"/>
                </a:solidFill>
              </a:rPr>
              <a:t>Housing Crisis</a:t>
            </a:r>
            <a:endParaRPr lang="en-US" sz="5700" dirty="0">
              <a:solidFill>
                <a:srgbClr val="FF00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1650" y="1960607"/>
            <a:ext cx="7033811" cy="4897393"/>
          </a:xfrm>
        </p:spPr>
      </p:pic>
      <p:pic>
        <p:nvPicPr>
          <p:cNvPr id="5" name="Picture 2" descr="C:\Docs\Francis\fern.gif"/>
          <p:cNvPicPr>
            <a:picLocks noChangeAspect="1" noChangeArrowheads="1"/>
          </p:cNvPicPr>
          <p:nvPr/>
        </p:nvPicPr>
        <p:blipFill>
          <a:blip r:embed="rId4" cstate="print"/>
          <a:srcRect/>
          <a:stretch>
            <a:fillRect/>
          </a:stretch>
        </p:blipFill>
        <p:spPr bwMode="auto">
          <a:xfrm>
            <a:off x="0" y="0"/>
            <a:ext cx="4271650" cy="6858000"/>
          </a:xfrm>
          <a:prstGeom prst="rect">
            <a:avLst/>
          </a:prstGeom>
          <a:solidFill>
            <a:schemeClr val="folHlink"/>
          </a:solidFill>
          <a:ln w="9525">
            <a:noFill/>
            <a:miter lim="800000"/>
            <a:headEnd/>
            <a:tailEnd/>
          </a:ln>
        </p:spPr>
      </p:pic>
    </p:spTree>
    <p:extLst>
      <p:ext uri="{BB962C8B-B14F-4D97-AF65-F5344CB8AC3E}">
        <p14:creationId xmlns:p14="http://schemas.microsoft.com/office/powerpoint/2010/main" val="2030494267"/>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Grp="1" noChangeAspect="1" noChangeArrowheads="1"/>
          </p:cNvPicPr>
          <p:nvPr>
            <p:ph idx="1"/>
          </p:nvPr>
        </p:nvPicPr>
        <p:blipFill>
          <a:blip r:embed="rId3" cstate="print"/>
          <a:srcRect/>
          <a:stretch>
            <a:fillRect/>
          </a:stretch>
        </p:blipFill>
        <p:spPr>
          <a:xfrm>
            <a:off x="-101600" y="0"/>
            <a:ext cx="12287251" cy="6858000"/>
          </a:xfrm>
          <a:effectLst>
            <a:prstShdw prst="shdw17" dist="17961" dir="2700000">
              <a:schemeClr val="accent1">
                <a:gamma/>
                <a:shade val="60000"/>
                <a:invGamma/>
              </a:schemeClr>
            </a:prstShdw>
          </a:effectLst>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47200" y="284408"/>
            <a:ext cx="1930400" cy="410246"/>
          </a:xfrm>
          <a:prstGeom prst="rect">
            <a:avLst/>
          </a:prstGeom>
        </p:spPr>
      </p:pic>
    </p:spTree>
    <p:extLst>
      <p:ext uri="{BB962C8B-B14F-4D97-AF65-F5344CB8AC3E}">
        <p14:creationId xmlns:p14="http://schemas.microsoft.com/office/powerpoint/2010/main" val="4160153328"/>
      </p:ext>
    </p:extLst>
  </p:cSld>
  <p:clrMapOvr>
    <a:masterClrMapping/>
  </p:clrMapOvr>
  <p:transition>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a:spLocks noChangeArrowheads="1"/>
          </p:cNvSpPr>
          <p:nvPr/>
        </p:nvSpPr>
        <p:spPr bwMode="auto">
          <a:xfrm>
            <a:off x="7117390" y="3699001"/>
            <a:ext cx="172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rgbClr val="FF6600"/>
                </a:solidFill>
              </a:rPr>
              <a:t>Project Site</a:t>
            </a:r>
          </a:p>
        </p:txBody>
      </p:sp>
      <p:pic>
        <p:nvPicPr>
          <p:cNvPr id="14" name="Picture 2" descr="C:\Docs\Francis\fern.gif"/>
          <p:cNvPicPr>
            <a:picLocks noChangeAspect="1" noChangeArrowheads="1"/>
          </p:cNvPicPr>
          <p:nvPr/>
        </p:nvPicPr>
        <p:blipFill>
          <a:blip r:embed="rId3" cstate="print"/>
          <a:srcRect/>
          <a:stretch>
            <a:fillRect/>
          </a:stretch>
        </p:blipFill>
        <p:spPr bwMode="auto">
          <a:xfrm>
            <a:off x="0" y="0"/>
            <a:ext cx="3790608" cy="6858000"/>
          </a:xfrm>
          <a:prstGeom prst="rect">
            <a:avLst/>
          </a:prstGeom>
          <a:solidFill>
            <a:schemeClr val="folHlink"/>
          </a:solidFill>
          <a:ln w="9525">
            <a:noFill/>
            <a:miter lim="800000"/>
            <a:headEnd/>
            <a:tailEnd/>
          </a:ln>
        </p:spPr>
      </p:pic>
      <p:pic>
        <p:nvPicPr>
          <p:cNvPr id="6" name="Picture 5" descr="Waianae Kai Project Map.jpg"/>
          <p:cNvPicPr>
            <a:picLocks noChangeAspect="1"/>
          </p:cNvPicPr>
          <p:nvPr/>
        </p:nvPicPr>
        <p:blipFill>
          <a:blip r:embed="rId4"/>
          <a:stretch>
            <a:fillRect/>
          </a:stretch>
        </p:blipFill>
        <p:spPr>
          <a:xfrm>
            <a:off x="3790608" y="0"/>
            <a:ext cx="7600458" cy="6858001"/>
          </a:xfrm>
          <a:prstGeom prst="rect">
            <a:avLst/>
          </a:prstGeom>
        </p:spPr>
      </p:pic>
      <p:sp>
        <p:nvSpPr>
          <p:cNvPr id="9" name="TextBox 8"/>
          <p:cNvSpPr txBox="1"/>
          <p:nvPr/>
        </p:nvSpPr>
        <p:spPr>
          <a:xfrm>
            <a:off x="7958666" y="2404533"/>
            <a:ext cx="1282723" cy="338554"/>
          </a:xfrm>
          <a:prstGeom prst="rect">
            <a:avLst/>
          </a:prstGeom>
          <a:noFill/>
        </p:spPr>
        <p:txBody>
          <a:bodyPr wrap="none" rtlCol="0">
            <a:spAutoFit/>
          </a:bodyPr>
          <a:lstStyle/>
          <a:p>
            <a:r>
              <a:rPr lang="en-US" sz="1600" dirty="0" smtClean="0">
                <a:solidFill>
                  <a:srgbClr val="FEFB31"/>
                </a:solidFill>
              </a:rPr>
              <a:t>Project Site</a:t>
            </a:r>
            <a:endParaRPr lang="en-US" sz="1600" dirty="0">
              <a:solidFill>
                <a:srgbClr val="FEFB31"/>
              </a:solidFill>
            </a:endParaRPr>
          </a:p>
        </p:txBody>
      </p:sp>
    </p:spTree>
    <p:extLst>
      <p:ext uri="{BB962C8B-B14F-4D97-AF65-F5344CB8AC3E}">
        <p14:creationId xmlns:p14="http://schemas.microsoft.com/office/powerpoint/2010/main" val="3094701747"/>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2000" y="381000"/>
            <a:ext cx="1930400" cy="410246"/>
          </a:xfrm>
          <a:prstGeom prst="rect">
            <a:avLst/>
          </a:prstGeom>
        </p:spPr>
      </p:pic>
    </p:spTree>
    <p:extLst>
      <p:ext uri="{BB962C8B-B14F-4D97-AF65-F5344CB8AC3E}">
        <p14:creationId xmlns:p14="http://schemas.microsoft.com/office/powerpoint/2010/main" val="916547057"/>
      </p:ext>
    </p:extLst>
  </p:cSld>
  <p:clrMapOvr>
    <a:masterClrMapping/>
  </p:clrMapOvr>
  <p:transition>
    <p:split orient="vert"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096" y="222505"/>
            <a:ext cx="9720072" cy="1499616"/>
          </a:xfrm>
        </p:spPr>
        <p:txBody>
          <a:bodyPr/>
          <a:lstStyle/>
          <a:p>
            <a:pPr algn="ctr"/>
            <a:r>
              <a:rPr lang="en-US" dirty="0" smtClean="0"/>
              <a:t>Hawaiian Home lands  - Bowl a Drome</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25600" y="1722121"/>
            <a:ext cx="9720072" cy="509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1722121"/>
            <a:ext cx="9720072" cy="512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600" y="1739440"/>
            <a:ext cx="9720072" cy="4928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600" y="1739440"/>
            <a:ext cx="9720072" cy="495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Docs\Francis\fern.gif"/>
          <p:cNvPicPr>
            <a:picLocks noChangeAspect="1" noChangeArrowheads="1"/>
          </p:cNvPicPr>
          <p:nvPr/>
        </p:nvPicPr>
        <p:blipFill>
          <a:blip r:embed="rId7" cstate="print"/>
          <a:srcRect/>
          <a:stretch>
            <a:fillRect/>
          </a:stretch>
        </p:blipFill>
        <p:spPr bwMode="auto">
          <a:xfrm>
            <a:off x="0" y="0"/>
            <a:ext cx="1911096" cy="6858000"/>
          </a:xfrm>
          <a:prstGeom prst="rect">
            <a:avLst/>
          </a:prstGeom>
          <a:solidFill>
            <a:schemeClr val="folHlink"/>
          </a:solidFill>
          <a:ln w="9525">
            <a:noFill/>
            <a:miter lim="800000"/>
            <a:headEnd/>
            <a:tailEnd/>
          </a:ln>
        </p:spPr>
      </p:pic>
    </p:spTree>
    <p:extLst>
      <p:ext uri="{BB962C8B-B14F-4D97-AF65-F5344CB8AC3E}">
        <p14:creationId xmlns:p14="http://schemas.microsoft.com/office/powerpoint/2010/main" val="42106907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anim calcmode="lin" valueType="num">
                                      <p:cBhvr>
                                        <p:cTn id="8" dur="2000" fill="hold"/>
                                        <p:tgtEl>
                                          <p:spTgt spid="4099"/>
                                        </p:tgtEl>
                                        <p:attrNameLst>
                                          <p:attrName>ppt_x</p:attrName>
                                        </p:attrNameLst>
                                      </p:cBhvr>
                                      <p:tavLst>
                                        <p:tav tm="0">
                                          <p:val>
                                            <p:strVal val="#ppt_x"/>
                                          </p:val>
                                        </p:tav>
                                        <p:tav tm="100000">
                                          <p:val>
                                            <p:strVal val="#ppt_x"/>
                                          </p:val>
                                        </p:tav>
                                      </p:tavLst>
                                    </p:anim>
                                    <p:anim calcmode="lin" valueType="num">
                                      <p:cBhvr>
                                        <p:cTn id="9" dur="1800" decel="100000" fill="hold"/>
                                        <p:tgtEl>
                                          <p:spTgt spid="409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409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 calcmode="lin" valueType="num">
                                      <p:cBhvr additive="base">
                                        <p:cTn id="15" dur="2000" fill="hold"/>
                                        <p:tgtEl>
                                          <p:spTgt spid="4100"/>
                                        </p:tgtEl>
                                        <p:attrNameLst>
                                          <p:attrName>ppt_x</p:attrName>
                                        </p:attrNameLst>
                                      </p:cBhvr>
                                      <p:tavLst>
                                        <p:tav tm="0">
                                          <p:val>
                                            <p:strVal val="#ppt_x"/>
                                          </p:val>
                                        </p:tav>
                                        <p:tav tm="100000">
                                          <p:val>
                                            <p:strVal val="#ppt_x"/>
                                          </p:val>
                                        </p:tav>
                                      </p:tavLst>
                                    </p:anim>
                                    <p:anim calcmode="lin" valueType="num">
                                      <p:cBhvr additive="base">
                                        <p:cTn id="16" dur="20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decel="50000" fill="hold"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2000" fill="hold"/>
                                        <p:tgtEl>
                                          <p:spTgt spid="4101"/>
                                        </p:tgtEl>
                                        <p:attrNameLst>
                                          <p:attrName>ppt_x</p:attrName>
                                        </p:attrNameLst>
                                      </p:cBhvr>
                                      <p:tavLst>
                                        <p:tav tm="0">
                                          <p:val>
                                            <p:strVal val="#ppt_x"/>
                                          </p:val>
                                        </p:tav>
                                        <p:tav tm="100000">
                                          <p:val>
                                            <p:strVal val="#ppt_x"/>
                                          </p:val>
                                        </p:tav>
                                      </p:tavLst>
                                    </p:anim>
                                    <p:anim calcmode="lin" valueType="num">
                                      <p:cBhvr additive="base">
                                        <p:cTn id="22" dur="20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s\Francis\fern.gif"/>
          <p:cNvPicPr>
            <a:picLocks noChangeAspect="1" noChangeArrowheads="1"/>
          </p:cNvPicPr>
          <p:nvPr/>
        </p:nvPicPr>
        <p:blipFill>
          <a:blip r:embed="rId3" cstate="print"/>
          <a:srcRect/>
          <a:stretch>
            <a:fillRect/>
          </a:stretch>
        </p:blipFill>
        <p:spPr bwMode="auto">
          <a:xfrm>
            <a:off x="0" y="0"/>
            <a:ext cx="2499360" cy="6858000"/>
          </a:xfrm>
          <a:prstGeom prst="rect">
            <a:avLst/>
          </a:prstGeom>
          <a:solidFill>
            <a:schemeClr val="folHlink"/>
          </a:solidFill>
          <a:ln w="9525">
            <a:noFill/>
            <a:miter lim="800000"/>
            <a:headEnd/>
            <a:tailEnd/>
          </a:ln>
        </p:spPr>
      </p:pic>
      <p:pic>
        <p:nvPicPr>
          <p:cNvPr id="3" name="Picture 2" descr="Screen-Shot-2015-06-12-at-9.21.04-AM-720x4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20" y="872067"/>
            <a:ext cx="9022079" cy="5012266"/>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3"/>
            <a:ext cx="9418320" cy="3521218"/>
          </a:xfrm>
        </p:spPr>
        <p:txBody>
          <a:bodyPr>
            <a:normAutofit/>
          </a:bodyPr>
          <a:lstStyle/>
          <a:p>
            <a:r>
              <a:rPr lang="en-US" sz="5400" dirty="0" smtClean="0"/>
              <a:t>Second Units as an </a:t>
            </a:r>
            <a:br>
              <a:rPr lang="en-US" sz="5400" dirty="0" smtClean="0"/>
            </a:br>
            <a:r>
              <a:rPr lang="en-US" sz="5400" dirty="0" smtClean="0"/>
              <a:t>Affordable Housing Solution</a:t>
            </a:r>
            <a:endParaRPr lang="en-US" sz="5400" dirty="0"/>
          </a:p>
        </p:txBody>
      </p:sp>
      <p:sp>
        <p:nvSpPr>
          <p:cNvPr id="3" name="Subtitle 2"/>
          <p:cNvSpPr>
            <a:spLocks noGrp="1"/>
          </p:cNvSpPr>
          <p:nvPr>
            <p:ph type="subTitle" idx="1"/>
          </p:nvPr>
        </p:nvSpPr>
        <p:spPr>
          <a:xfrm>
            <a:off x="1261872" y="5097294"/>
            <a:ext cx="9418320" cy="1394946"/>
          </a:xfrm>
        </p:spPr>
        <p:txBody>
          <a:bodyPr>
            <a:normAutofit lnSpcReduction="10000"/>
          </a:bodyPr>
          <a:lstStyle/>
          <a:p>
            <a:r>
              <a:rPr lang="en-US" dirty="0" smtClean="0"/>
              <a:t>Hawaiian Community Assets</a:t>
            </a:r>
          </a:p>
          <a:p>
            <a:r>
              <a:rPr lang="en-US" dirty="0" smtClean="0"/>
              <a:t>Hawaii Appleseed</a:t>
            </a:r>
          </a:p>
          <a:p>
            <a:r>
              <a:rPr lang="en-US" dirty="0" smtClean="0"/>
              <a:t>Hawaiian Community Development Board</a:t>
            </a:r>
            <a:endParaRPr lang="en-US" dirty="0"/>
          </a:p>
        </p:txBody>
      </p:sp>
    </p:spTree>
    <p:extLst>
      <p:ext uri="{BB962C8B-B14F-4D97-AF65-F5344CB8AC3E}">
        <p14:creationId xmlns:p14="http://schemas.microsoft.com/office/powerpoint/2010/main" val="929819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394716"/>
            <a:ext cx="4767072" cy="753364"/>
          </a:xfrm>
        </p:spPr>
        <p:txBody>
          <a:bodyPr>
            <a:normAutofit fontScale="90000"/>
          </a:bodyPr>
          <a:lstStyle/>
          <a:p>
            <a:r>
              <a:rPr lang="en-US" dirty="0" smtClean="0"/>
              <a:t>What is </a:t>
            </a:r>
            <a:r>
              <a:rPr lang="en-US" dirty="0" smtClean="0"/>
              <a:t>and ADU</a:t>
            </a:r>
            <a:r>
              <a:rPr lang="en-US" dirty="0" smtClean="0"/>
              <a:t>?</a:t>
            </a:r>
            <a:endParaRPr lang="en-US" dirty="0"/>
          </a:p>
        </p:txBody>
      </p:sp>
      <p:sp>
        <p:nvSpPr>
          <p:cNvPr id="3" name="Content Placeholder 2"/>
          <p:cNvSpPr>
            <a:spLocks noGrp="1"/>
          </p:cNvSpPr>
          <p:nvPr>
            <p:ph idx="1"/>
          </p:nvPr>
        </p:nvSpPr>
        <p:spPr>
          <a:xfrm>
            <a:off x="765049" y="1088983"/>
            <a:ext cx="4919471" cy="4224528"/>
          </a:xfrm>
        </p:spPr>
        <p:txBody>
          <a:bodyPr>
            <a:noAutofit/>
          </a:bodyPr>
          <a:lstStyle/>
          <a:p>
            <a:pPr>
              <a:buFont typeface="Arial" charset="0"/>
              <a:buChar char="•"/>
            </a:pPr>
            <a:r>
              <a:rPr lang="en-US" dirty="0" smtClean="0"/>
              <a:t>  An Accessory Dwelling Unit (ADU) is defined as a second dwelling unit, including its own kitchen, bedroom, and bathroom facilities. It may be attached or detached from the primary dwelling unit on the zoning lot. ADUs are intended to be “accessory” to the primary dwelling, and are typically much smaller in size.</a:t>
            </a:r>
          </a:p>
          <a:p>
            <a:pPr>
              <a:buFont typeface="Arial" charset="0"/>
              <a:buChar char="•"/>
            </a:pPr>
            <a:r>
              <a:rPr lang="en-US" dirty="0"/>
              <a:t> </a:t>
            </a:r>
            <a:r>
              <a:rPr lang="en-US" dirty="0" smtClean="0"/>
              <a:t> Also known as backyard cottages or mother-in-law units</a:t>
            </a:r>
          </a:p>
          <a:p>
            <a:pPr>
              <a:buFont typeface="Arial" charset="0"/>
              <a:buChar char="•"/>
            </a:pPr>
            <a:r>
              <a:rPr lang="en-US" dirty="0"/>
              <a:t> </a:t>
            </a:r>
            <a:r>
              <a:rPr lang="en-US" dirty="0" smtClean="0"/>
              <a:t> Similar to </a:t>
            </a:r>
            <a:r>
              <a:rPr lang="en-US" dirty="0" err="1" smtClean="0"/>
              <a:t>ohana</a:t>
            </a:r>
            <a:r>
              <a:rPr lang="en-US" dirty="0" smtClean="0"/>
              <a:t> unit, but with different size restrictions and rentable to family or non-family tenants.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780" y="1402080"/>
            <a:ext cx="6083944" cy="4546431"/>
          </a:xfrm>
          <a:prstGeom prst="rect">
            <a:avLst/>
          </a:prstGeom>
        </p:spPr>
      </p:pic>
    </p:spTree>
    <p:extLst>
      <p:ext uri="{BB962C8B-B14F-4D97-AF65-F5344CB8AC3E}">
        <p14:creationId xmlns:p14="http://schemas.microsoft.com/office/powerpoint/2010/main" val="122727207"/>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7611873" cy="1499616"/>
          </a:xfrm>
        </p:spPr>
        <p:txBody>
          <a:bodyPr/>
          <a:lstStyle/>
          <a:p>
            <a:r>
              <a:rPr lang="en-US" dirty="0" smtClean="0"/>
              <a:t>ADU Ordinance signed into law</a:t>
            </a:r>
            <a:endParaRPr lang="en-US" dirty="0"/>
          </a:p>
        </p:txBody>
      </p:sp>
      <p:sp>
        <p:nvSpPr>
          <p:cNvPr id="3" name="Content Placeholder 2"/>
          <p:cNvSpPr>
            <a:spLocks noGrp="1"/>
          </p:cNvSpPr>
          <p:nvPr>
            <p:ph idx="1"/>
          </p:nvPr>
        </p:nvSpPr>
        <p:spPr>
          <a:xfrm>
            <a:off x="1024129" y="2286000"/>
            <a:ext cx="7611872" cy="4023360"/>
          </a:xfrm>
        </p:spPr>
        <p:txBody>
          <a:bodyPr>
            <a:normAutofit/>
          </a:bodyPr>
          <a:lstStyle/>
          <a:p>
            <a:pPr marL="0" indent="0">
              <a:buNone/>
            </a:pPr>
            <a:r>
              <a:rPr lang="en-US" dirty="0" smtClean="0">
                <a:hlinkClick r:id="rId3"/>
              </a:rPr>
              <a:t>News clip video</a:t>
            </a:r>
            <a:endParaRPr lang="en-US" dirty="0" smtClean="0"/>
          </a:p>
          <a:p>
            <a:pPr marL="0" indent="0">
              <a:buNone/>
            </a:pPr>
            <a:r>
              <a:rPr lang="en-US" dirty="0" smtClean="0"/>
              <a:t>Requirements for an ADU:</a:t>
            </a:r>
          </a:p>
          <a:p>
            <a:pPr>
              <a:buFont typeface="Arial" charset="0"/>
              <a:buChar char="•"/>
            </a:pPr>
            <a:r>
              <a:rPr lang="en-US" dirty="0" smtClean="0"/>
              <a:t> Lot size of 3,500-4,999 </a:t>
            </a:r>
            <a:r>
              <a:rPr lang="en-US" dirty="0" err="1" smtClean="0"/>
              <a:t>sq</a:t>
            </a:r>
            <a:r>
              <a:rPr lang="en-US" dirty="0" smtClean="0"/>
              <a:t> </a:t>
            </a:r>
            <a:r>
              <a:rPr lang="en-US" dirty="0" err="1" smtClean="0"/>
              <a:t>ft</a:t>
            </a:r>
            <a:r>
              <a:rPr lang="en-US" dirty="0" smtClean="0"/>
              <a:t> </a:t>
            </a:r>
            <a:r>
              <a:rPr lang="en-US" dirty="0" smtClean="0">
                <a:sym typeface="Wingdings"/>
              </a:rPr>
              <a:t> </a:t>
            </a:r>
            <a:r>
              <a:rPr lang="en-US" dirty="0" smtClean="0"/>
              <a:t>ADU of up to 400 </a:t>
            </a:r>
            <a:r>
              <a:rPr lang="en-US" dirty="0" err="1" smtClean="0"/>
              <a:t>sq</a:t>
            </a:r>
            <a:r>
              <a:rPr lang="en-US" dirty="0" smtClean="0"/>
              <a:t> </a:t>
            </a:r>
            <a:r>
              <a:rPr lang="en-US" dirty="0" err="1" smtClean="0"/>
              <a:t>ft</a:t>
            </a:r>
            <a:r>
              <a:rPr lang="en-US" dirty="0" smtClean="0"/>
              <a:t> </a:t>
            </a:r>
          </a:p>
          <a:p>
            <a:pPr>
              <a:buFont typeface="Arial" charset="0"/>
              <a:buChar char="•"/>
            </a:pPr>
            <a:r>
              <a:rPr lang="en-US" dirty="0"/>
              <a:t> </a:t>
            </a:r>
            <a:r>
              <a:rPr lang="en-US" dirty="0" smtClean="0"/>
              <a:t>Lot size of 5,000 </a:t>
            </a:r>
            <a:r>
              <a:rPr lang="en-US" dirty="0" err="1" smtClean="0"/>
              <a:t>sq</a:t>
            </a:r>
            <a:r>
              <a:rPr lang="en-US" dirty="0" smtClean="0"/>
              <a:t> </a:t>
            </a:r>
            <a:r>
              <a:rPr lang="en-US" dirty="0" err="1" smtClean="0"/>
              <a:t>ft</a:t>
            </a:r>
            <a:r>
              <a:rPr lang="en-US" dirty="0" smtClean="0"/>
              <a:t> or more </a:t>
            </a:r>
            <a:r>
              <a:rPr lang="en-US" dirty="0">
                <a:sym typeface="Wingdings"/>
              </a:rPr>
              <a:t> </a:t>
            </a:r>
            <a:r>
              <a:rPr lang="en-US" dirty="0" smtClean="0"/>
              <a:t>ADU of up to 800 </a:t>
            </a:r>
            <a:r>
              <a:rPr lang="en-US" dirty="0" err="1" smtClean="0"/>
              <a:t>sq</a:t>
            </a:r>
            <a:r>
              <a:rPr lang="en-US" dirty="0" smtClean="0"/>
              <a:t> </a:t>
            </a:r>
            <a:r>
              <a:rPr lang="en-US" dirty="0" err="1" smtClean="0"/>
              <a:t>ft</a:t>
            </a:r>
            <a:r>
              <a:rPr lang="en-US" dirty="0" smtClean="0"/>
              <a:t> </a:t>
            </a:r>
          </a:p>
          <a:p>
            <a:pPr>
              <a:buFont typeface="Arial" charset="0"/>
              <a:buChar char="•"/>
            </a:pPr>
            <a:r>
              <a:rPr lang="en-US" dirty="0" smtClean="0"/>
              <a:t> Must provide one parking stall for ADU, unless lot is within ½ mile of light rail station</a:t>
            </a:r>
          </a:p>
          <a:p>
            <a:pPr>
              <a:buFont typeface="Arial" charset="0"/>
              <a:buChar char="•"/>
            </a:pPr>
            <a:r>
              <a:rPr lang="en-US" dirty="0" smtClean="0"/>
              <a:t> Must have adequate water, sewer, and road infrastructure</a:t>
            </a:r>
          </a:p>
          <a:p>
            <a:pPr>
              <a:buFont typeface="Arial" charset="0"/>
              <a:buChar char="•"/>
            </a:pPr>
            <a:r>
              <a:rPr lang="en-US" dirty="0" smtClean="0"/>
              <a:t> Must have signed rental agreement for periods of at least 6 months</a:t>
            </a:r>
          </a:p>
          <a:p>
            <a:pPr marL="0" indent="0">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601" y="3751208"/>
            <a:ext cx="3207670" cy="2405752"/>
          </a:xfrm>
          <a:prstGeom prst="rect">
            <a:avLst/>
          </a:prstGeom>
          <a:ln w="12700">
            <a:solidFill>
              <a:schemeClr val="accent1"/>
            </a:solidFill>
          </a:ln>
        </p:spPr>
      </p:pic>
      <p:pic>
        <p:nvPicPr>
          <p:cNvPr id="5123" name="Picture 3" descr="C:\Users\Kali Watson\Dropbox\1A Rental Housing Program\Mayor's News Conf\Press confere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7681" y="585216"/>
            <a:ext cx="3960494" cy="263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67131"/>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689" y="-369316"/>
            <a:ext cx="11894310" cy="1499616"/>
          </a:xfrm>
        </p:spPr>
        <p:txBody>
          <a:bodyPr>
            <a:normAutofit/>
          </a:bodyPr>
          <a:lstStyle/>
          <a:p>
            <a:r>
              <a:rPr lang="en-US" sz="4400" dirty="0" smtClean="0"/>
              <a:t>ADU Rules on Hawaiian Home Lands</a:t>
            </a:r>
            <a:endParaRPr lang="en-US" sz="4400" dirty="0"/>
          </a:p>
        </p:txBody>
      </p:sp>
      <p:sp>
        <p:nvSpPr>
          <p:cNvPr id="3" name="Content Placeholder 2"/>
          <p:cNvSpPr>
            <a:spLocks noGrp="1"/>
          </p:cNvSpPr>
          <p:nvPr>
            <p:ph idx="1"/>
          </p:nvPr>
        </p:nvSpPr>
        <p:spPr>
          <a:xfrm>
            <a:off x="297689" y="1130300"/>
            <a:ext cx="10870646" cy="4643628"/>
          </a:xfrm>
        </p:spPr>
        <p:txBody>
          <a:bodyPr>
            <a:noAutofit/>
          </a:bodyPr>
          <a:lstStyle/>
          <a:p>
            <a:pPr>
              <a:lnSpc>
                <a:spcPct val="100000"/>
              </a:lnSpc>
            </a:pPr>
            <a:r>
              <a:rPr lang="en-US" sz="3000" b="1" u="sng" dirty="0" smtClean="0"/>
              <a:t>DHHL </a:t>
            </a:r>
            <a:r>
              <a:rPr lang="en-US" sz="3000" b="1" u="sng" dirty="0"/>
              <a:t>Administrative </a:t>
            </a:r>
            <a:r>
              <a:rPr lang="en-US" sz="3000" b="1" u="sng" dirty="0" smtClean="0"/>
              <a:t>Rule</a:t>
            </a:r>
            <a:endParaRPr lang="en-US" sz="3000" dirty="0"/>
          </a:p>
          <a:p>
            <a:pPr>
              <a:lnSpc>
                <a:spcPct val="100000"/>
              </a:lnSpc>
            </a:pPr>
            <a:r>
              <a:rPr lang="en-US" sz="3000" dirty="0"/>
              <a:t>§10-3-34 Building requirements. </a:t>
            </a:r>
            <a:endParaRPr lang="en-US" sz="3000" dirty="0" smtClean="0"/>
          </a:p>
          <a:p>
            <a:pPr>
              <a:lnSpc>
                <a:spcPct val="100000"/>
              </a:lnSpc>
            </a:pPr>
            <a:r>
              <a:rPr lang="en-US" sz="3000" dirty="0"/>
              <a:t>No building structure or improvement may be constructed on the premises without written approval from the commission. Such an approval shall be considered only after submission of a plan as to design, materials, and probable value and use of the structure to be built on the leasehold. </a:t>
            </a:r>
            <a:r>
              <a:rPr lang="en-US" sz="3000" i="1" dirty="0">
                <a:solidFill>
                  <a:srgbClr val="FFC000"/>
                </a:solidFill>
              </a:rPr>
              <a:t>Building structures </a:t>
            </a:r>
            <a:r>
              <a:rPr lang="en-US" sz="3000" i="1" dirty="0"/>
              <a:t>or improvements </a:t>
            </a:r>
            <a:r>
              <a:rPr lang="en-US" sz="3000" i="1" dirty="0">
                <a:solidFill>
                  <a:srgbClr val="FFC000"/>
                </a:solidFill>
              </a:rPr>
              <a:t>shall meet building and zoning codes and other ordinances</a:t>
            </a:r>
            <a:r>
              <a:rPr lang="en-US" sz="3000" i="1" dirty="0"/>
              <a:t> and regulations of the respective counties</a:t>
            </a:r>
            <a:r>
              <a:rPr lang="en-US" sz="3000" dirty="0"/>
              <a:t> except as otherwise provided by the commission. </a:t>
            </a:r>
            <a:endParaRPr lang="en-US" sz="3000" dirty="0" smtClean="0"/>
          </a:p>
          <a:p>
            <a:pPr>
              <a:lnSpc>
                <a:spcPct val="100000"/>
              </a:lnSpc>
            </a:pPr>
            <a:endParaRPr lang="en-US" sz="1600" dirty="0"/>
          </a:p>
        </p:txBody>
      </p:sp>
      <p:sp>
        <p:nvSpPr>
          <p:cNvPr id="4" name="TextBox 3"/>
          <p:cNvSpPr txBox="1"/>
          <p:nvPr/>
        </p:nvSpPr>
        <p:spPr>
          <a:xfrm>
            <a:off x="297690" y="1680972"/>
            <a:ext cx="10229741" cy="5293757"/>
          </a:xfrm>
          <a:prstGeom prst="rect">
            <a:avLst/>
          </a:prstGeom>
          <a:noFill/>
        </p:spPr>
        <p:txBody>
          <a:bodyPr wrap="square" rtlCol="0">
            <a:spAutoFit/>
          </a:bodyPr>
          <a:lstStyle/>
          <a:p>
            <a:r>
              <a:rPr lang="en-US" sz="4000" b="1" u="sng" dirty="0" smtClean="0"/>
              <a:t>DHHL HHCA Rental Section</a:t>
            </a:r>
          </a:p>
          <a:p>
            <a:pPr>
              <a:lnSpc>
                <a:spcPct val="100000"/>
              </a:lnSpc>
            </a:pPr>
            <a:r>
              <a:rPr lang="en-US" sz="4000" dirty="0" smtClean="0"/>
              <a:t>§208. Conditions of leases. </a:t>
            </a:r>
          </a:p>
          <a:p>
            <a:pPr>
              <a:lnSpc>
                <a:spcPct val="100000"/>
              </a:lnSpc>
            </a:pPr>
            <a:r>
              <a:rPr lang="en-US" sz="4000" dirty="0" smtClean="0"/>
              <a:t>“Provided that a lessee may be permitted, with the approval of the department, to </a:t>
            </a:r>
            <a:r>
              <a:rPr lang="en-US" sz="4000" dirty="0" smtClean="0">
                <a:solidFill>
                  <a:srgbClr val="FFC000"/>
                </a:solidFill>
              </a:rPr>
              <a:t>rent to a native Hawaiian or Hawaiians</a:t>
            </a:r>
            <a:r>
              <a:rPr lang="en-US" sz="4000" dirty="0" smtClean="0"/>
              <a:t>, lodging either </a:t>
            </a:r>
            <a:r>
              <a:rPr lang="en-US" sz="4000" dirty="0" smtClean="0">
                <a:solidFill>
                  <a:srgbClr val="FFC000"/>
                </a:solidFill>
              </a:rPr>
              <a:t>within the lessee's existing home </a:t>
            </a:r>
            <a:r>
              <a:rPr lang="en-US" sz="4000" b="1" dirty="0" smtClean="0"/>
              <a:t>or </a:t>
            </a:r>
            <a:r>
              <a:rPr lang="en-US" sz="4000" dirty="0" smtClean="0"/>
              <a:t>in a </a:t>
            </a:r>
            <a:r>
              <a:rPr lang="en-US" sz="4000" dirty="0" smtClean="0">
                <a:solidFill>
                  <a:srgbClr val="FFC000"/>
                </a:solidFill>
              </a:rPr>
              <a:t>separate residential dwelling unit </a:t>
            </a:r>
            <a:r>
              <a:rPr lang="en-US" sz="4000" dirty="0" smtClean="0"/>
              <a:t>constructed on the premises.” </a:t>
            </a:r>
          </a:p>
          <a:p>
            <a:endParaRPr lang="en-US" dirty="0"/>
          </a:p>
        </p:txBody>
      </p:sp>
    </p:spTree>
    <p:extLst>
      <p:ext uri="{BB962C8B-B14F-4D97-AF65-F5344CB8AC3E}">
        <p14:creationId xmlns:p14="http://schemas.microsoft.com/office/powerpoint/2010/main" val="4957287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46" y="558800"/>
            <a:ext cx="4449572" cy="1499616"/>
          </a:xfrm>
        </p:spPr>
        <p:txBody>
          <a:bodyPr>
            <a:normAutofit/>
          </a:bodyPr>
          <a:lstStyle/>
          <a:p>
            <a:r>
              <a:rPr lang="en-US" sz="6600" dirty="0" smtClean="0"/>
              <a:t>Waianae</a:t>
            </a:r>
            <a:endParaRPr lang="en-US" sz="6600" dirty="0"/>
          </a:p>
        </p:txBody>
      </p:sp>
      <p:sp>
        <p:nvSpPr>
          <p:cNvPr id="3" name="Content Placeholder 2"/>
          <p:cNvSpPr>
            <a:spLocks noGrp="1"/>
          </p:cNvSpPr>
          <p:nvPr>
            <p:ph idx="1"/>
          </p:nvPr>
        </p:nvSpPr>
        <p:spPr>
          <a:xfrm>
            <a:off x="284067" y="2339340"/>
            <a:ext cx="4911851" cy="943298"/>
          </a:xfrm>
        </p:spPr>
        <p:txBody>
          <a:bodyPr>
            <a:noAutofit/>
          </a:bodyPr>
          <a:lstStyle/>
          <a:p>
            <a:pPr marL="128016" lvl="1" indent="0">
              <a:buNone/>
            </a:pPr>
            <a:r>
              <a:rPr lang="en-US" sz="4800" dirty="0" smtClean="0"/>
              <a:t>915 Residential Homesteads</a:t>
            </a:r>
            <a:endParaRPr lang="en-US" sz="4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918" y="1463156"/>
            <a:ext cx="6644546" cy="5394844"/>
          </a:xfrm>
          <a:prstGeom prst="rect">
            <a:avLst/>
          </a:prstGeom>
        </p:spPr>
      </p:pic>
    </p:spTree>
    <p:extLst>
      <p:ext uri="{BB962C8B-B14F-4D97-AF65-F5344CB8AC3E}">
        <p14:creationId xmlns:p14="http://schemas.microsoft.com/office/powerpoint/2010/main" val="8225105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mv="urn:schemas-microsoft-com:mac:vml"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8609" y="0"/>
            <a:ext cx="5781967" cy="728133"/>
          </a:xfrm>
        </p:spPr>
        <p:txBody>
          <a:bodyPr/>
          <a:lstStyle/>
          <a:p>
            <a:r>
              <a:rPr lang="en-US" dirty="0" err="1" smtClean="0"/>
              <a:t>Ho’olimalima</a:t>
            </a:r>
            <a:r>
              <a:rPr lang="en-US" dirty="0" smtClean="0"/>
              <a:t> Project</a:t>
            </a:r>
            <a:endParaRPr lang="en-US" dirty="0"/>
          </a:p>
        </p:txBody>
      </p:sp>
      <p:pic>
        <p:nvPicPr>
          <p:cNvPr id="5" name="Content Placeholder 4" descr="Ho'olimalima Project.jpg"/>
          <p:cNvPicPr>
            <a:picLocks noGrp="1" noChangeAspect="1"/>
          </p:cNvPicPr>
          <p:nvPr>
            <p:ph idx="1"/>
          </p:nvPr>
        </p:nvPicPr>
        <p:blipFill>
          <a:blip r:embed="rId3"/>
          <a:srcRect l="-66707" r="-66707"/>
          <a:stretch>
            <a:fillRect/>
          </a:stretch>
        </p:blipFill>
        <p:spPr>
          <a:xfrm>
            <a:off x="-474133" y="728133"/>
            <a:ext cx="16455416" cy="6129866"/>
          </a:xfrm>
        </p:spPr>
      </p:pic>
      <p:pic>
        <p:nvPicPr>
          <p:cNvPr id="6" name="Picture 2" descr="C:\Docs\Francis\fern.gif"/>
          <p:cNvPicPr>
            <a:picLocks noChangeAspect="1" noChangeArrowheads="1"/>
          </p:cNvPicPr>
          <p:nvPr/>
        </p:nvPicPr>
        <p:blipFill>
          <a:blip r:embed="rId4" cstate="print"/>
          <a:srcRect/>
          <a:stretch>
            <a:fillRect/>
          </a:stretch>
        </p:blipFill>
        <p:spPr bwMode="auto">
          <a:xfrm>
            <a:off x="0" y="0"/>
            <a:ext cx="4271650" cy="6858000"/>
          </a:xfrm>
          <a:prstGeom prst="rect">
            <a:avLst/>
          </a:prstGeom>
          <a:solidFill>
            <a:schemeClr val="folHlink"/>
          </a:solidFill>
          <a:ln w="9525">
            <a:noFill/>
            <a:miter lim="800000"/>
            <a:headEnd/>
            <a:tailEnd/>
          </a:ln>
        </p:spPr>
      </p:pic>
      <p:sp>
        <p:nvSpPr>
          <p:cNvPr id="7" name="TextBox 6"/>
          <p:cNvSpPr txBox="1"/>
          <p:nvPr/>
        </p:nvSpPr>
        <p:spPr>
          <a:xfrm>
            <a:off x="6485464" y="3759199"/>
            <a:ext cx="870952" cy="246221"/>
          </a:xfrm>
          <a:prstGeom prst="rect">
            <a:avLst/>
          </a:prstGeom>
          <a:noFill/>
        </p:spPr>
        <p:txBody>
          <a:bodyPr wrap="none" rtlCol="0">
            <a:spAutoFit/>
          </a:bodyPr>
          <a:lstStyle/>
          <a:p>
            <a:r>
              <a:rPr lang="en-US" sz="1000" dirty="0" smtClean="0">
                <a:solidFill>
                  <a:srgbClr val="FEFB31"/>
                </a:solidFill>
              </a:rPr>
              <a:t>Project Site</a:t>
            </a:r>
            <a:endParaRPr lang="en-US" sz="1000" dirty="0">
              <a:solidFill>
                <a:srgbClr val="FEFB31"/>
              </a:solidFill>
            </a:endParaRPr>
          </a:p>
        </p:txBody>
      </p:sp>
      <p:sp>
        <p:nvSpPr>
          <p:cNvPr id="8" name="TextBox 7"/>
          <p:cNvSpPr txBox="1"/>
          <p:nvPr/>
        </p:nvSpPr>
        <p:spPr>
          <a:xfrm>
            <a:off x="6891867" y="2878667"/>
            <a:ext cx="1001371" cy="369332"/>
          </a:xfrm>
          <a:prstGeom prst="rect">
            <a:avLst/>
          </a:prstGeom>
          <a:noFill/>
        </p:spPr>
        <p:txBody>
          <a:bodyPr wrap="none" rtlCol="0">
            <a:spAutoFit/>
          </a:bodyPr>
          <a:lstStyle/>
          <a:p>
            <a:r>
              <a:rPr lang="en-US" dirty="0" smtClean="0">
                <a:solidFill>
                  <a:srgbClr val="FEFB31"/>
                </a:solidFill>
              </a:rPr>
              <a:t>Kapolei</a:t>
            </a:r>
            <a:endParaRPr lang="en-US" dirty="0">
              <a:solidFill>
                <a:srgbClr val="FEFB31"/>
              </a:solidFill>
            </a:endParaRPr>
          </a:p>
        </p:txBody>
      </p:sp>
    </p:spTree>
  </p:cSld>
  <p:clrMapOvr>
    <a:masterClrMapping/>
  </p:clrMapOvr>
  <p:transition>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308" y="633984"/>
            <a:ext cx="4136279" cy="1499616"/>
          </a:xfrm>
        </p:spPr>
        <p:txBody>
          <a:bodyPr>
            <a:normAutofit/>
          </a:bodyPr>
          <a:lstStyle/>
          <a:p>
            <a:r>
              <a:rPr lang="en-US" sz="6000" dirty="0" err="1" smtClean="0"/>
              <a:t>Nanakuli</a:t>
            </a:r>
            <a:endParaRPr lang="en-US" sz="6000" dirty="0"/>
          </a:p>
        </p:txBody>
      </p:sp>
      <p:sp>
        <p:nvSpPr>
          <p:cNvPr id="3" name="Content Placeholder 2"/>
          <p:cNvSpPr>
            <a:spLocks noGrp="1"/>
          </p:cNvSpPr>
          <p:nvPr>
            <p:ph idx="1"/>
          </p:nvPr>
        </p:nvSpPr>
        <p:spPr>
          <a:xfrm>
            <a:off x="300228" y="2449830"/>
            <a:ext cx="4787359" cy="632460"/>
          </a:xfrm>
        </p:spPr>
        <p:txBody>
          <a:bodyPr>
            <a:noAutofit/>
          </a:bodyPr>
          <a:lstStyle/>
          <a:p>
            <a:r>
              <a:rPr lang="en-US" sz="4800" dirty="0" smtClean="0"/>
              <a:t>1,049 Residential Homesteads</a:t>
            </a:r>
            <a:endParaRPr lang="en-US" sz="4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300" y="1600670"/>
            <a:ext cx="6616700" cy="5257329"/>
          </a:xfrm>
          <a:prstGeom prst="rect">
            <a:avLst/>
          </a:prstGeom>
        </p:spPr>
      </p:pic>
    </p:spTree>
    <p:extLst>
      <p:ext uri="{BB962C8B-B14F-4D97-AF65-F5344CB8AC3E}">
        <p14:creationId xmlns:p14="http://schemas.microsoft.com/office/powerpoint/2010/main" val="24684048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mv="urn:schemas-microsoft-com:mac:vml"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349" y="303276"/>
            <a:ext cx="9720072" cy="1499616"/>
          </a:xfrm>
        </p:spPr>
        <p:txBody>
          <a:bodyPr>
            <a:noAutofit/>
          </a:bodyPr>
          <a:lstStyle/>
          <a:p>
            <a:r>
              <a:rPr lang="en-US" sz="5400" dirty="0" err="1" smtClean="0"/>
              <a:t>Papakolea</a:t>
            </a:r>
            <a:r>
              <a:rPr lang="en-US" sz="5400" dirty="0" smtClean="0"/>
              <a:t>, </a:t>
            </a:r>
            <a:r>
              <a:rPr lang="en-US" sz="5400" dirty="0" err="1" smtClean="0"/>
              <a:t>Kewalo</a:t>
            </a:r>
            <a:r>
              <a:rPr lang="en-US" sz="5400" dirty="0" smtClean="0"/>
              <a:t>, </a:t>
            </a:r>
            <a:br>
              <a:rPr lang="en-US" sz="5400" dirty="0" smtClean="0"/>
            </a:br>
            <a:r>
              <a:rPr lang="en-US" sz="5400" dirty="0" smtClean="0"/>
              <a:t>&amp; </a:t>
            </a:r>
            <a:r>
              <a:rPr lang="en-US" sz="5400" dirty="0" err="1" smtClean="0"/>
              <a:t>Kalawahine</a:t>
            </a:r>
            <a:endParaRPr lang="en-US" sz="5400" dirty="0"/>
          </a:p>
        </p:txBody>
      </p:sp>
      <p:sp>
        <p:nvSpPr>
          <p:cNvPr id="3" name="Content Placeholder 2"/>
          <p:cNvSpPr>
            <a:spLocks noGrp="1"/>
          </p:cNvSpPr>
          <p:nvPr>
            <p:ph idx="1"/>
          </p:nvPr>
        </p:nvSpPr>
        <p:spPr>
          <a:xfrm>
            <a:off x="1006349" y="2527300"/>
            <a:ext cx="4403851" cy="1226820"/>
          </a:xfrm>
        </p:spPr>
        <p:txBody>
          <a:bodyPr>
            <a:noAutofit/>
          </a:bodyPr>
          <a:lstStyle/>
          <a:p>
            <a:r>
              <a:rPr lang="en-US" sz="4800" dirty="0" smtClean="0"/>
              <a:t>407 Residential Homesteads</a:t>
            </a:r>
            <a:endParaRPr lang="en-US" sz="4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309" y="1802892"/>
            <a:ext cx="5855691" cy="5055108"/>
          </a:xfrm>
          <a:prstGeom prst="rect">
            <a:avLst/>
          </a:prstGeom>
        </p:spPr>
      </p:pic>
    </p:spTree>
    <p:extLst>
      <p:ext uri="{BB962C8B-B14F-4D97-AF65-F5344CB8AC3E}">
        <p14:creationId xmlns:p14="http://schemas.microsoft.com/office/powerpoint/2010/main" val="203467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016" y="444500"/>
            <a:ext cx="5109972" cy="1499616"/>
          </a:xfrm>
        </p:spPr>
        <p:txBody>
          <a:bodyPr>
            <a:normAutofit/>
          </a:bodyPr>
          <a:lstStyle/>
          <a:p>
            <a:r>
              <a:rPr lang="en-US" sz="6000" dirty="0" smtClean="0"/>
              <a:t>Waimanalo</a:t>
            </a:r>
            <a:endParaRPr lang="en-US" sz="6000" dirty="0"/>
          </a:p>
        </p:txBody>
      </p:sp>
      <p:sp>
        <p:nvSpPr>
          <p:cNvPr id="3" name="Content Placeholder 2"/>
          <p:cNvSpPr>
            <a:spLocks noGrp="1"/>
          </p:cNvSpPr>
          <p:nvPr>
            <p:ph idx="1"/>
          </p:nvPr>
        </p:nvSpPr>
        <p:spPr>
          <a:xfrm>
            <a:off x="293616" y="2356485"/>
            <a:ext cx="4617720" cy="1047750"/>
          </a:xfrm>
        </p:spPr>
        <p:txBody>
          <a:bodyPr>
            <a:noAutofit/>
          </a:bodyPr>
          <a:lstStyle/>
          <a:p>
            <a:r>
              <a:rPr lang="en-US" sz="4800" dirty="0" smtClean="0"/>
              <a:t>755 Residential Homesteads</a:t>
            </a:r>
            <a:endParaRPr lang="en-US" sz="4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187" y="1944116"/>
            <a:ext cx="6988813" cy="4913884"/>
          </a:xfrm>
          <a:prstGeom prst="rect">
            <a:avLst/>
          </a:prstGeom>
        </p:spPr>
      </p:pic>
    </p:spTree>
    <p:extLst>
      <p:ext uri="{BB962C8B-B14F-4D97-AF65-F5344CB8AC3E}">
        <p14:creationId xmlns:p14="http://schemas.microsoft.com/office/powerpoint/2010/main" val="78471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508000" y="484188"/>
            <a:ext cx="6502400" cy="1344612"/>
          </a:xfrm>
          <a:prstGeom prst="rect">
            <a:avLst/>
          </a:prstGeom>
          <a:noFill/>
          <a:ln w="9525">
            <a:noFill/>
            <a:miter lim="800000"/>
            <a:headEnd/>
            <a:tailEnd/>
          </a:ln>
          <a:effectLst/>
        </p:spPr>
        <p:txBody>
          <a:bodyPr>
            <a:spAutoFit/>
          </a:bodyPr>
          <a:lstStyle/>
          <a:p>
            <a:pPr algn="ctr" eaLnBrk="0" hangingPunct="0">
              <a:spcBef>
                <a:spcPct val="50000"/>
              </a:spcBef>
              <a:defRPr/>
            </a:pPr>
            <a:r>
              <a:rPr lang="en-US" sz="3200" b="1" i="1" dirty="0">
                <a:solidFill>
                  <a:schemeClr val="folHlink"/>
                </a:solidFill>
                <a:effectLst>
                  <a:outerShdw blurRad="38100" dist="38100" dir="2700000" algn="tl">
                    <a:srgbClr val="000000"/>
                  </a:outerShdw>
                </a:effectLst>
              </a:rPr>
              <a:t>United in Order to Progress</a:t>
            </a:r>
          </a:p>
          <a:p>
            <a:pPr algn="ctr" eaLnBrk="0" hangingPunct="0">
              <a:lnSpc>
                <a:spcPct val="50000"/>
              </a:lnSpc>
              <a:spcBef>
                <a:spcPct val="50000"/>
              </a:spcBef>
              <a:defRPr/>
            </a:pPr>
            <a:r>
              <a:rPr lang="en-US" sz="3200" b="1" i="1" dirty="0">
                <a:solidFill>
                  <a:schemeClr val="folHlink"/>
                </a:solidFill>
                <a:effectLst>
                  <a:outerShdw blurRad="38100" dist="38100" dir="2700000" algn="tl">
                    <a:srgbClr val="000000"/>
                  </a:outerShdw>
                </a:effectLst>
              </a:rPr>
              <a:t>“</a:t>
            </a:r>
            <a:r>
              <a:rPr lang="en-US" sz="3200" b="1" i="1" dirty="0" err="1">
                <a:solidFill>
                  <a:schemeClr val="folHlink"/>
                </a:solidFill>
                <a:effectLst>
                  <a:outerShdw blurRad="38100" dist="38100" dir="2700000" algn="tl">
                    <a:srgbClr val="000000"/>
                  </a:outerShdw>
                </a:effectLst>
              </a:rPr>
              <a:t>Pupukahi</a:t>
            </a:r>
            <a:r>
              <a:rPr lang="en-US" sz="3200" b="1" i="1" dirty="0">
                <a:solidFill>
                  <a:schemeClr val="folHlink"/>
                </a:solidFill>
                <a:effectLst>
                  <a:outerShdw blurRad="38100" dist="38100" dir="2700000" algn="tl">
                    <a:srgbClr val="000000"/>
                  </a:outerShdw>
                </a:effectLst>
              </a:rPr>
              <a:t> I </a:t>
            </a:r>
            <a:r>
              <a:rPr lang="en-US" sz="3200" b="1" i="1" dirty="0" err="1">
                <a:solidFill>
                  <a:schemeClr val="folHlink"/>
                </a:solidFill>
                <a:effectLst>
                  <a:outerShdw blurRad="38100" dist="38100" dir="2700000" algn="tl">
                    <a:srgbClr val="000000"/>
                  </a:outerShdw>
                </a:effectLst>
              </a:rPr>
              <a:t>Holomua</a:t>
            </a:r>
            <a:r>
              <a:rPr lang="en-US" sz="3200" b="1" i="1" dirty="0">
                <a:solidFill>
                  <a:schemeClr val="folHlink"/>
                </a:solidFill>
                <a:effectLst>
                  <a:outerShdw blurRad="38100" dist="38100" dir="2700000" algn="tl">
                    <a:srgbClr val="000000"/>
                  </a:outerShdw>
                </a:effectLst>
              </a:rPr>
              <a:t>”</a:t>
            </a:r>
          </a:p>
          <a:p>
            <a:pPr algn="ctr" eaLnBrk="0" hangingPunct="0">
              <a:lnSpc>
                <a:spcPct val="50000"/>
              </a:lnSpc>
              <a:spcBef>
                <a:spcPct val="50000"/>
              </a:spcBef>
              <a:defRPr/>
            </a:pPr>
            <a:endParaRPr lang="en-US" sz="1800" b="1" i="1" dirty="0">
              <a:solidFill>
                <a:schemeClr val="folHlink"/>
              </a:solidFill>
              <a:effectLst>
                <a:outerShdw blurRad="38100" dist="38100" dir="2700000" algn="tl">
                  <a:srgbClr val="000000"/>
                </a:outerShdw>
              </a:effectLst>
            </a:endParaRPr>
          </a:p>
        </p:txBody>
      </p:sp>
      <p:sp>
        <p:nvSpPr>
          <p:cNvPr id="25603" name="Text Box 3"/>
          <p:cNvSpPr txBox="1">
            <a:spLocks noChangeArrowheads="1"/>
          </p:cNvSpPr>
          <p:nvPr/>
        </p:nvSpPr>
        <p:spPr bwMode="auto">
          <a:xfrm>
            <a:off x="0" y="5257801"/>
            <a:ext cx="12192000" cy="1006475"/>
          </a:xfrm>
          <a:prstGeom prst="rect">
            <a:avLst/>
          </a:prstGeom>
          <a:noFill/>
          <a:ln w="9525">
            <a:noFill/>
            <a:miter lim="800000"/>
            <a:headEnd/>
            <a:tailEnd/>
          </a:ln>
          <a:effectLst/>
        </p:spPr>
        <p:txBody>
          <a:bodyPr>
            <a:spAutoFit/>
          </a:bodyPr>
          <a:lstStyle/>
          <a:p>
            <a:pPr algn="ctr" eaLnBrk="0" hangingPunct="0">
              <a:spcBef>
                <a:spcPct val="50000"/>
              </a:spcBef>
              <a:defRPr/>
            </a:pPr>
            <a:r>
              <a:rPr lang="en-US" sz="6000" b="1" i="1" dirty="0" err="1">
                <a:solidFill>
                  <a:schemeClr val="folHlink"/>
                </a:solidFill>
                <a:effectLst>
                  <a:outerShdw blurRad="38100" dist="38100" dir="2700000" algn="tl">
                    <a:srgbClr val="000000"/>
                  </a:outerShdw>
                </a:effectLst>
              </a:rPr>
              <a:t>Mahalo</a:t>
            </a:r>
            <a:r>
              <a:rPr lang="en-US" sz="6000" b="1" i="1" dirty="0">
                <a:solidFill>
                  <a:schemeClr val="folHlink"/>
                </a:solidFill>
                <a:effectLst>
                  <a:outerShdw blurRad="38100" dist="38100" dir="2700000" algn="tl">
                    <a:srgbClr val="000000"/>
                  </a:outerShdw>
                </a:effectLst>
              </a:rPr>
              <a:t>  and A </a:t>
            </a:r>
            <a:r>
              <a:rPr lang="en-US" sz="6000" b="1" i="1" dirty="0" err="1">
                <a:solidFill>
                  <a:schemeClr val="folHlink"/>
                </a:solidFill>
                <a:effectLst>
                  <a:outerShdw blurRad="38100" dist="38100" dir="2700000" algn="tl">
                    <a:srgbClr val="000000"/>
                  </a:outerShdw>
                </a:effectLst>
              </a:rPr>
              <a:t>hui</a:t>
            </a:r>
            <a:r>
              <a:rPr lang="en-US" sz="6000" b="1" i="1" dirty="0">
                <a:solidFill>
                  <a:schemeClr val="folHlink"/>
                </a:solidFill>
                <a:effectLst>
                  <a:outerShdw blurRad="38100" dist="38100" dir="2700000" algn="tl">
                    <a:srgbClr val="000000"/>
                  </a:outerShdw>
                </a:effectLst>
              </a:rPr>
              <a:t> </a:t>
            </a:r>
            <a:r>
              <a:rPr lang="en-US" sz="6000" b="1" i="1" dirty="0" err="1">
                <a:solidFill>
                  <a:schemeClr val="folHlink"/>
                </a:solidFill>
                <a:effectLst>
                  <a:outerShdw blurRad="38100" dist="38100" dir="2700000" algn="tl">
                    <a:srgbClr val="000000"/>
                  </a:outerShdw>
                </a:effectLst>
              </a:rPr>
              <a:t>Hou</a:t>
            </a:r>
            <a:endParaRPr lang="en-US" sz="6000" b="1" i="1" dirty="0">
              <a:solidFill>
                <a:schemeClr val="folHlink"/>
              </a:solidFill>
              <a:effectLst>
                <a:outerShdw blurRad="38100" dist="38100" dir="2700000" algn="tl">
                  <a:srgbClr val="000000"/>
                </a:outerShdw>
              </a:effectLst>
            </a:endParaRPr>
          </a:p>
        </p:txBody>
      </p:sp>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828801"/>
            <a:ext cx="6866891" cy="346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5" name="Object 5"/>
          <p:cNvGraphicFramePr>
            <a:graphicFrameLocks noChangeAspect="1"/>
          </p:cNvGraphicFramePr>
          <p:nvPr>
            <p:extLst>
              <p:ext uri="{D42A27DB-BD31-4B8C-83A1-F6EECF244321}">
                <p14:modId xmlns:p14="http://schemas.microsoft.com/office/powerpoint/2010/main" val="4201448698"/>
              </p:ext>
            </p:extLst>
          </p:nvPr>
        </p:nvGraphicFramePr>
        <p:xfrm>
          <a:off x="7518400" y="534304"/>
          <a:ext cx="4064000" cy="2981325"/>
        </p:xfrm>
        <a:graphic>
          <a:graphicData uri="http://schemas.openxmlformats.org/presentationml/2006/ole">
            <mc:AlternateContent xmlns:mc="http://schemas.openxmlformats.org/markup-compatibility/2006">
              <mc:Choice xmlns:v="urn:schemas-microsoft-com:vml" Requires="v">
                <p:oleObj spid="_x0000_s35879" name="Bitmap Image" r:id="rId5" imgW="3000000" imgH="2933333" progId="">
                  <p:embed/>
                </p:oleObj>
              </mc:Choice>
              <mc:Fallback>
                <p:oleObj name="Bitmap Image" r:id="rId5" imgW="3000000" imgH="2933333"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400" y="534304"/>
                        <a:ext cx="40640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4114" name="Picture 18" descr="C:\Users\Kali Watson\Desktop\Hale%20Makana%20%27O%20Nanakuli-LT07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352800"/>
            <a:ext cx="276352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544354"/>
      </p:ext>
    </p:extLst>
  </p:cSld>
  <p:clrMapOvr>
    <a:masterClrMapping/>
  </p:clrMapOvr>
  <p:transition spd="med" advClick="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decel="5000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2000" fill="hold"/>
                                        <p:tgtEl>
                                          <p:spTgt spid="25602"/>
                                        </p:tgtEl>
                                        <p:attrNameLst>
                                          <p:attrName>ppt_x</p:attrName>
                                        </p:attrNameLst>
                                      </p:cBhvr>
                                      <p:tavLst>
                                        <p:tav tm="0">
                                          <p:val>
                                            <p:strVal val="0-#ppt_w/2"/>
                                          </p:val>
                                        </p:tav>
                                        <p:tav tm="100000">
                                          <p:val>
                                            <p:strVal val="#ppt_x"/>
                                          </p:val>
                                        </p:tav>
                                      </p:tavLst>
                                    </p:anim>
                                    <p:anim calcmode="lin" valueType="num">
                                      <p:cBhvr additive="base">
                                        <p:cTn id="8" dur="2000" fill="hold"/>
                                        <p:tgtEl>
                                          <p:spTgt spid="2560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25603"/>
                                        </p:tgtEl>
                                        <p:attrNameLst>
                                          <p:attrName>style.visibility</p:attrName>
                                        </p:attrNameLst>
                                      </p:cBhvr>
                                      <p:to>
                                        <p:strVal val="visible"/>
                                      </p:to>
                                    </p:set>
                                    <p:anim calcmode="lin" valueType="num">
                                      <p:cBhvr additive="base">
                                        <p:cTn id="12" dur="2000" fill="hold"/>
                                        <p:tgtEl>
                                          <p:spTgt spid="25603"/>
                                        </p:tgtEl>
                                        <p:attrNameLst>
                                          <p:attrName>ppt_x</p:attrName>
                                        </p:attrNameLst>
                                      </p:cBhvr>
                                      <p:tavLst>
                                        <p:tav tm="0">
                                          <p:val>
                                            <p:strVal val="#ppt_x"/>
                                          </p:val>
                                        </p:tav>
                                        <p:tav tm="100000">
                                          <p:val>
                                            <p:strVal val="#ppt_x"/>
                                          </p:val>
                                        </p:tav>
                                      </p:tavLst>
                                    </p:anim>
                                    <p:anim calcmode="lin" valueType="num">
                                      <p:cBhvr additive="base">
                                        <p:cTn id="13" dur="2000" fill="hold"/>
                                        <p:tgtEl>
                                          <p:spTgt spid="25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s\Francis\fern.gif"/>
          <p:cNvPicPr>
            <a:picLocks noChangeAspect="1" noChangeArrowheads="1"/>
          </p:cNvPicPr>
          <p:nvPr/>
        </p:nvPicPr>
        <p:blipFill>
          <a:blip r:embed="rId3" cstate="print"/>
          <a:srcRect/>
          <a:stretch>
            <a:fillRect/>
          </a:stretch>
        </p:blipFill>
        <p:spPr bwMode="auto">
          <a:xfrm>
            <a:off x="0" y="0"/>
            <a:ext cx="2443691" cy="6858000"/>
          </a:xfrm>
          <a:prstGeom prst="rect">
            <a:avLst/>
          </a:prstGeom>
          <a:solidFill>
            <a:schemeClr val="folHlink"/>
          </a:solidFill>
          <a:ln w="9525">
            <a:noFill/>
            <a:miter lim="800000"/>
            <a:headEnd/>
            <a:tailEnd/>
          </a:ln>
        </p:spPr>
      </p:pic>
      <p:pic>
        <p:nvPicPr>
          <p:cNvPr id="39938" name="Picture 2"/>
          <p:cNvPicPr>
            <a:picLocks noChangeAspect="1" noChangeArrowheads="1"/>
          </p:cNvPicPr>
          <p:nvPr/>
        </p:nvPicPr>
        <p:blipFill>
          <a:blip r:embed="rId4"/>
          <a:srcRect/>
          <a:stretch>
            <a:fillRect/>
          </a:stretch>
        </p:blipFill>
        <p:spPr bwMode="auto">
          <a:xfrm>
            <a:off x="2443691" y="122882"/>
            <a:ext cx="8757167" cy="6735117"/>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667" y="2810933"/>
            <a:ext cx="8092778" cy="1325562"/>
          </a:xfrm>
        </p:spPr>
        <p:txBody>
          <a:bodyPr>
            <a:noAutofit/>
          </a:bodyPr>
          <a:lstStyle/>
          <a:p>
            <a:pPr algn="ctr"/>
            <a:r>
              <a:rPr lang="en-US" sz="5000" b="1" dirty="0" smtClean="0"/>
              <a:t>How do you finance a Project like this?</a:t>
            </a:r>
            <a:endParaRPr lang="en-US" sz="5000" b="1" dirty="0"/>
          </a:p>
        </p:txBody>
      </p:sp>
      <p:pic>
        <p:nvPicPr>
          <p:cNvPr id="4" name="Picture 2" descr="C:\Docs\Francis\fern.gif"/>
          <p:cNvPicPr>
            <a:picLocks noChangeAspect="1" noChangeArrowheads="1"/>
          </p:cNvPicPr>
          <p:nvPr/>
        </p:nvPicPr>
        <p:blipFill>
          <a:blip r:embed="rId3" cstate="print"/>
          <a:srcRect/>
          <a:stretch>
            <a:fillRect/>
          </a:stretch>
        </p:blipFill>
        <p:spPr bwMode="auto">
          <a:xfrm>
            <a:off x="0" y="0"/>
            <a:ext cx="2443691" cy="6858000"/>
          </a:xfrm>
          <a:prstGeom prst="rect">
            <a:avLst/>
          </a:prstGeom>
          <a:solidFill>
            <a:schemeClr val="folHlink"/>
          </a:solid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1732" y="365758"/>
            <a:ext cx="8092779" cy="5196841"/>
          </a:xfrm>
        </p:spPr>
        <p:txBody>
          <a:bodyPr>
            <a:normAutofit/>
          </a:bodyPr>
          <a:lstStyle/>
          <a:p>
            <a:pPr algn="ctr">
              <a:spcAft>
                <a:spcPts val="1200"/>
              </a:spcAft>
            </a:pPr>
            <a:r>
              <a:rPr lang="en-US" b="1" dirty="0" smtClean="0"/>
              <a:t>Major Financing Programs</a:t>
            </a:r>
            <a:br>
              <a:rPr lang="en-US" b="1" dirty="0" smtClean="0"/>
            </a:br>
            <a:r>
              <a:rPr lang="en-US" dirty="0" smtClean="0"/>
              <a:t/>
            </a:r>
            <a:br>
              <a:rPr lang="en-US" dirty="0" smtClean="0"/>
            </a:br>
            <a:r>
              <a:rPr lang="en-US" sz="3600" dirty="0" smtClean="0"/>
              <a:t>Hawaii Housing Finance &amp; Development Corporation</a:t>
            </a:r>
            <a:r>
              <a:rPr lang="en-US" dirty="0" smtClean="0"/>
              <a:t/>
            </a:r>
            <a:br>
              <a:rPr lang="en-US" dirty="0" smtClean="0"/>
            </a:br>
            <a:r>
              <a:rPr lang="en-US" dirty="0" smtClean="0"/>
              <a:t/>
            </a:r>
            <a:br>
              <a:rPr lang="en-US" dirty="0" smtClean="0"/>
            </a:br>
            <a:r>
              <a:rPr lang="en-US" sz="3111" dirty="0" smtClean="0"/>
              <a:t>Low-income Housing Tax Credits (LIHTC)</a:t>
            </a:r>
            <a:br>
              <a:rPr lang="en-US" sz="3111" dirty="0" smtClean="0"/>
            </a:br>
            <a:r>
              <a:rPr lang="en-US" sz="3111" dirty="0" smtClean="0"/>
              <a:t>Hula Mae Multi-Family Bonds (HMMF)</a:t>
            </a:r>
            <a:br>
              <a:rPr lang="en-US" sz="3111" dirty="0" smtClean="0"/>
            </a:br>
            <a:r>
              <a:rPr lang="en-US" sz="3111" dirty="0" smtClean="0"/>
              <a:t>Rental Housing Revolving Fund (RHRF)</a:t>
            </a:r>
            <a:r>
              <a:rPr lang="en-US" sz="4111" dirty="0" smtClean="0"/>
              <a:t/>
            </a:r>
            <a:br>
              <a:rPr lang="en-US" sz="4111" dirty="0" smtClean="0"/>
            </a:br>
            <a:endParaRPr lang="en-US" sz="4111" dirty="0"/>
          </a:p>
        </p:txBody>
      </p:sp>
      <p:pic>
        <p:nvPicPr>
          <p:cNvPr id="4" name="Picture 2" descr="C:\Docs\Francis\fern.gif"/>
          <p:cNvPicPr>
            <a:picLocks noChangeAspect="1" noChangeArrowheads="1"/>
          </p:cNvPicPr>
          <p:nvPr/>
        </p:nvPicPr>
        <p:blipFill>
          <a:blip r:embed="rId3" cstate="print"/>
          <a:srcRect/>
          <a:stretch>
            <a:fillRect/>
          </a:stretch>
        </p:blipFill>
        <p:spPr bwMode="auto">
          <a:xfrm>
            <a:off x="0" y="0"/>
            <a:ext cx="2443691" cy="6858000"/>
          </a:xfrm>
          <a:prstGeom prst="rect">
            <a:avLst/>
          </a:prstGeom>
          <a:solidFill>
            <a:schemeClr val="folHlink"/>
          </a:solid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47" y="365760"/>
            <a:ext cx="6415552" cy="865842"/>
          </a:xfrm>
        </p:spPr>
        <p:txBody>
          <a:bodyPr>
            <a:normAutofit fontScale="90000"/>
          </a:bodyPr>
          <a:lstStyle/>
          <a:p>
            <a:pPr algn="ctr"/>
            <a:r>
              <a:rPr lang="en-US" dirty="0" smtClean="0"/>
              <a:t>Villages of Lai </a:t>
            </a:r>
            <a:r>
              <a:rPr lang="en-US" dirty="0" err="1" smtClean="0"/>
              <a:t>Opua</a:t>
            </a:r>
            <a:r>
              <a:rPr lang="en-US" dirty="0" smtClean="0"/>
              <a:t> – Kona, Hawaii</a:t>
            </a:r>
            <a:endParaRPr lang="en-US" dirty="0"/>
          </a:p>
        </p:txBody>
      </p:sp>
      <p:pic>
        <p:nvPicPr>
          <p:cNvPr id="5" name="Content Placeholder 4" descr="regional_map11x17.jpg"/>
          <p:cNvPicPr>
            <a:picLocks noGrp="1" noChangeAspect="1"/>
          </p:cNvPicPr>
          <p:nvPr>
            <p:ph idx="1"/>
          </p:nvPr>
        </p:nvPicPr>
        <p:blipFill>
          <a:blip r:embed="rId3"/>
          <a:srcRect l="-46883" r="-46883"/>
          <a:stretch>
            <a:fillRect/>
          </a:stretch>
        </p:blipFill>
        <p:spPr>
          <a:xfrm>
            <a:off x="1212227" y="1231602"/>
            <a:ext cx="13315232" cy="5626398"/>
          </a:xfrm>
        </p:spPr>
      </p:pic>
      <p:pic>
        <p:nvPicPr>
          <p:cNvPr id="6" name="Picture 2" descr="C:\Docs\Francis\fern.gif"/>
          <p:cNvPicPr>
            <a:picLocks noChangeAspect="1" noChangeArrowheads="1"/>
          </p:cNvPicPr>
          <p:nvPr/>
        </p:nvPicPr>
        <p:blipFill>
          <a:blip r:embed="rId4" cstate="print"/>
          <a:srcRect/>
          <a:stretch>
            <a:fillRect/>
          </a:stretch>
        </p:blipFill>
        <p:spPr bwMode="auto">
          <a:xfrm>
            <a:off x="-1" y="0"/>
            <a:ext cx="4521792" cy="6858000"/>
          </a:xfrm>
          <a:prstGeom prst="rect">
            <a:avLst/>
          </a:prstGeom>
          <a:solidFill>
            <a:schemeClr val="folHlink"/>
          </a:solid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6-4-18_DHHL LaiOpua RFP_Site Plan, Floor Plans, Elevations _11x17 (1).pdf"/>
          <p:cNvPicPr>
            <a:picLocks noChangeAspect="1"/>
          </p:cNvPicPr>
          <p:nvPr/>
        </p:nvPicPr>
        <p:blipFill>
          <a:blip r:embed="rId3"/>
          <a:stretch>
            <a:fillRect/>
          </a:stretch>
        </p:blipFill>
        <p:spPr>
          <a:xfrm>
            <a:off x="172543" y="1"/>
            <a:ext cx="11397710" cy="6858000"/>
          </a:xfrm>
          <a:prstGeom prst="rect">
            <a:avLst/>
          </a:prstGeom>
        </p:spPr>
      </p:pic>
      <p:sp>
        <p:nvSpPr>
          <p:cNvPr id="9" name="Title 1"/>
          <p:cNvSpPr>
            <a:spLocks noGrp="1"/>
          </p:cNvSpPr>
          <p:nvPr>
            <p:ph type="title"/>
          </p:nvPr>
        </p:nvSpPr>
        <p:spPr>
          <a:xfrm>
            <a:off x="1588986" y="-38364"/>
            <a:ext cx="9692640" cy="865843"/>
          </a:xfrm>
        </p:spPr>
        <p:txBody>
          <a:bodyPr/>
          <a:lstStyle/>
          <a:p>
            <a:r>
              <a:rPr lang="en-US" dirty="0" err="1" smtClean="0"/>
              <a:t>Laiopua</a:t>
            </a:r>
            <a:r>
              <a:rPr lang="en-US" dirty="0" smtClean="0"/>
              <a:t> Rent to Own Housing</a:t>
            </a:r>
            <a:endParaRPr lang="en-US" dirty="0"/>
          </a:p>
        </p:txBody>
      </p:sp>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397" y="365760"/>
            <a:ext cx="8075835" cy="827354"/>
          </a:xfrm>
        </p:spPr>
        <p:txBody>
          <a:bodyPr>
            <a:noAutofit/>
          </a:bodyPr>
          <a:lstStyle/>
          <a:p>
            <a:r>
              <a:rPr lang="en-US" sz="4700" dirty="0" smtClean="0"/>
              <a:t>Waimanalo Kupuna Housing</a:t>
            </a:r>
            <a:endParaRPr lang="en-US" sz="4700" dirty="0"/>
          </a:p>
        </p:txBody>
      </p:sp>
      <p:sp>
        <p:nvSpPr>
          <p:cNvPr id="3" name="Content Placeholder 2"/>
          <p:cNvSpPr>
            <a:spLocks noGrp="1"/>
          </p:cNvSpPr>
          <p:nvPr>
            <p:ph idx="1"/>
          </p:nvPr>
        </p:nvSpPr>
        <p:spPr/>
        <p:txBody>
          <a:bodyPr/>
          <a:lstStyle/>
          <a:p>
            <a:endParaRPr lang="en-US"/>
          </a:p>
        </p:txBody>
      </p:sp>
      <p:pic>
        <p:nvPicPr>
          <p:cNvPr id="74754" name="Picture 2" descr="C:\Documents and Settings\Kali Watson\Desktop\kupunawaimanalobrochure1_002.pdf - Adobe Reader.bmp"/>
          <p:cNvPicPr>
            <a:picLocks noChangeAspect="1" noChangeArrowheads="1"/>
          </p:cNvPicPr>
          <p:nvPr/>
        </p:nvPicPr>
        <p:blipFill>
          <a:blip r:embed="rId3" cstate="print"/>
          <a:srcRect/>
          <a:stretch>
            <a:fillRect/>
          </a:stretch>
        </p:blipFill>
        <p:spPr bwMode="auto">
          <a:xfrm>
            <a:off x="6705600" y="1524000"/>
            <a:ext cx="5384800" cy="2914650"/>
          </a:xfrm>
          <a:prstGeom prst="rect">
            <a:avLst/>
          </a:prstGeom>
          <a:noFill/>
        </p:spPr>
      </p:pic>
      <p:pic>
        <p:nvPicPr>
          <p:cNvPr id="74755" name="Picture 3" descr="C:\Documents and Settings\Kali Watson\Desktop\kupunawaimanalobrochure2_002.pdf - Adobe Reader.bmp"/>
          <p:cNvPicPr>
            <a:picLocks noChangeAspect="1" noChangeArrowheads="1"/>
          </p:cNvPicPr>
          <p:nvPr/>
        </p:nvPicPr>
        <p:blipFill>
          <a:blip r:embed="rId4" cstate="print"/>
          <a:srcRect/>
          <a:stretch>
            <a:fillRect/>
          </a:stretch>
        </p:blipFill>
        <p:spPr bwMode="auto">
          <a:xfrm>
            <a:off x="0" y="1524000"/>
            <a:ext cx="6705600" cy="5334000"/>
          </a:xfrm>
          <a:prstGeom prst="rect">
            <a:avLst/>
          </a:prstGeom>
          <a:noFill/>
        </p:spPr>
      </p:pic>
      <p:pic>
        <p:nvPicPr>
          <p:cNvPr id="74756" name="Picture 4" descr="C:\Documents and Settings\Kali Watson\Desktop\kupunawaimanalobrochure_002.pdf - Adobe Reader.bmp"/>
          <p:cNvPicPr>
            <a:picLocks noChangeAspect="1" noChangeArrowheads="1"/>
          </p:cNvPicPr>
          <p:nvPr/>
        </p:nvPicPr>
        <p:blipFill>
          <a:blip r:embed="rId5" cstate="print"/>
          <a:srcRect/>
          <a:stretch>
            <a:fillRect/>
          </a:stretch>
        </p:blipFill>
        <p:spPr bwMode="auto">
          <a:xfrm>
            <a:off x="6705600" y="3829050"/>
            <a:ext cx="5384800" cy="3028950"/>
          </a:xfrm>
          <a:prstGeom prst="rect">
            <a:avLst/>
          </a:prstGeom>
          <a:noFill/>
        </p:spPr>
      </p:pic>
    </p:spTree>
  </p:cSld>
  <p:clrMapOvr>
    <a:masterClrMapping/>
  </p:clrMapOvr>
  <p:transition>
    <p:pull dir="ld"/>
  </p:transition>
  <p:timing>
    <p:tnLst>
      <p:par>
        <p:cTn id="1" dur="indefinite" restart="never" nodeType="tmRoot"/>
      </p:par>
    </p:tnLst>
  </p:timing>
</p:sld>
</file>

<file path=ppt/theme/theme1.xml><?xml version="1.0" encoding="utf-8"?>
<a:theme xmlns:a="http://schemas.openxmlformats.org/drawingml/2006/main" name="View">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View</Template>
  <TotalTime>5879</TotalTime>
  <Words>1526</Words>
  <Application>Microsoft Office PowerPoint</Application>
  <PresentationFormat>Custom</PresentationFormat>
  <Paragraphs>219</Paragraphs>
  <Slides>33</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View</vt:lpstr>
      <vt:lpstr>Bitmap Image</vt:lpstr>
      <vt:lpstr>PowerPoint Presentation</vt:lpstr>
      <vt:lpstr>Emergency  Housing Crisis</vt:lpstr>
      <vt:lpstr>Ho’olimalima Project</vt:lpstr>
      <vt:lpstr>PowerPoint Presentation</vt:lpstr>
      <vt:lpstr>How do you finance a Project like this?</vt:lpstr>
      <vt:lpstr>Major Financing Programs  Hawaii Housing Finance &amp; Development Corporation  Low-income Housing Tax Credits (LIHTC) Hula Mae Multi-Family Bonds (HMMF) Rental Housing Revolving Fund (RHRF) </vt:lpstr>
      <vt:lpstr>Villages of Lai Opua – Kona, Hawaii</vt:lpstr>
      <vt:lpstr>Laiopua Rent to Own Housing</vt:lpstr>
      <vt:lpstr>Waimanalo Kupuna Housing</vt:lpstr>
      <vt:lpstr>PowerPoint Presentation</vt:lpstr>
      <vt:lpstr>PowerPoint Presentation</vt:lpstr>
      <vt:lpstr>PowerPoint Presentation</vt:lpstr>
      <vt:lpstr>PowerPoint Presentation</vt:lpstr>
      <vt:lpstr>PowerPoint Presentation</vt:lpstr>
      <vt:lpstr>PowerPoint Presentation</vt:lpstr>
      <vt:lpstr>Hale Makana O Maili</vt:lpstr>
      <vt:lpstr>PowerPoint Presentation</vt:lpstr>
      <vt:lpstr>PowerPoint Presentation</vt:lpstr>
      <vt:lpstr>Punchbowl Project  </vt:lpstr>
      <vt:lpstr>PowerPoint Presentation</vt:lpstr>
      <vt:lpstr>PowerPoint Presentation</vt:lpstr>
      <vt:lpstr>PowerPoint Presentation</vt:lpstr>
      <vt:lpstr>Hawaiian Home lands  - Bowl a Drome</vt:lpstr>
      <vt:lpstr>PowerPoint Presentation</vt:lpstr>
      <vt:lpstr>Second Units as an  Affordable Housing Solution</vt:lpstr>
      <vt:lpstr>What is and ADU?</vt:lpstr>
      <vt:lpstr>ADU Ordinance signed into law</vt:lpstr>
      <vt:lpstr>ADU Rules on Hawaiian Home Lands</vt:lpstr>
      <vt:lpstr>Waianae</vt:lpstr>
      <vt:lpstr>Nanakuli</vt:lpstr>
      <vt:lpstr>Papakolea, Kewalo,  &amp; Kalawahine</vt:lpstr>
      <vt:lpstr>Waimanalo</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Units as  Affordable Housing</dc:title>
  <dc:creator>mcnairmd17@gmail.com</dc:creator>
  <cp:lastModifiedBy>Kali Watson</cp:lastModifiedBy>
  <cp:revision>61</cp:revision>
  <cp:lastPrinted>2017-10-19T19:15:34Z</cp:lastPrinted>
  <dcterms:created xsi:type="dcterms:W3CDTF">2017-10-10T18:22:14Z</dcterms:created>
  <dcterms:modified xsi:type="dcterms:W3CDTF">2017-10-19T19:48:04Z</dcterms:modified>
</cp:coreProperties>
</file>